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Shape 5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8" name="Shape 5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Shape 6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3" name="Shape 6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Shape 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US"/>
              <a:t>Leymah Gbowee</a:t>
            </a:r>
            <a:r>
              <a:rPr lang="en-US"/>
              <a:t> is the founder and president of Gbowee Peace Foundation Africa based in Liberia. Her foundation provides educational and leadership opportunities to girls, women and youth in West Africa. Leymah Gbowee received the Nobel Peace Prize in 2011 for her work in leading a women’s peace movement that brought an end to the Second Liberian Civil War in 2003.</a:t>
            </a:r>
            <a:endParaRPr/>
          </a:p>
          <a:p>
            <a:pPr indent="0" lvl="0" marL="0">
              <a:spcBef>
                <a:spcPts val="0"/>
              </a:spcBef>
              <a:spcAft>
                <a:spcPts val="0"/>
              </a:spcAft>
              <a:buNone/>
            </a:pPr>
            <a:r>
              <a:rPr b="1" lang="en-US"/>
              <a:t>Gino Strada</a:t>
            </a:r>
            <a:r>
              <a:rPr lang="en-US"/>
              <a:t> is an Italian surgeon and an outstanding humanitarian who has provided high-quality medical and surgical services to victims of war for two decades. From Afghanistan to Sudan, EMERGENCY, the organisation that he co-founded in 1994, runs over 60 hospitals, clinics and first aid posts, often in collaboration with local governments and operating with the aim of transferring medical knowledge and expertise to local health service professionals. Strada and EMERGENCY have also campaigned forcefully against the root causes of war and human suffering, speaking out against Italian military involvement in the wars in Afghanistan and Iraq, and playing a leading role in the successful campaign that resulted in Italy banning the production and use of antipersonnel landmines in 1997.</a:t>
            </a:r>
            <a:endParaRPr/>
          </a:p>
          <a:p>
            <a:pPr indent="0" lvl="0" marL="0">
              <a:spcBef>
                <a:spcPts val="0"/>
              </a:spcBef>
              <a:spcAft>
                <a:spcPts val="0"/>
              </a:spcAft>
              <a:buNone/>
            </a:pPr>
            <a:r>
              <a:rPr b="1" lang="en-US"/>
              <a:t>Melati (17) and Isabel (15) Wijsen</a:t>
            </a:r>
            <a:r>
              <a:rPr lang="en-US"/>
              <a:t> started Bye Bye Plastic Bags at the ages of 10 and 12, after being inspired by a lesson in school about significant people, like Nelson Mandela, Lady Diana, and Mahatma Ghandi. The sisters returned home that day and asked themselves, ‘What can we do as children living in Bali, NOW, to make a difference?’ Bye Bye Plastic Bags was born in 2013 and has now grown into a well known international movement of inspiration, youth empowerment, and of course, saying NO to plastic bags. </a:t>
            </a:r>
            <a:endParaRPr/>
          </a:p>
        </p:txBody>
      </p:sp>
      <p:sp>
        <p:nvSpPr>
          <p:cNvPr id="68" name="Shape 6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Shape 8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81" name="Shape 8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Shape 8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87" name="Shape 8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Shape 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3" name="Shape 9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txBox="1"/>
          <p:nvPr>
            <p:ph idx="1" type="body"/>
          </p:nvPr>
        </p:nvSpPr>
        <p:spPr>
          <a:xfrm>
            <a:off x="685800" y="4400640"/>
            <a:ext cx="5485680" cy="3599640"/>
          </a:xfrm>
          <a:prstGeom prst="rect">
            <a:avLst/>
          </a:prstGeom>
          <a:noFill/>
          <a:ln>
            <a:noFill/>
          </a:ln>
        </p:spPr>
        <p:txBody>
          <a:bodyPr anchorCtr="0" anchor="t" bIns="0" lIns="0" spcFirstLastPara="1" rIns="0" wrap="square" tIns="0">
            <a:noAutofit/>
          </a:bodyPr>
          <a:lstStyle/>
          <a:p>
            <a:pPr indent="0" lvl="0" marL="0" rtl="0">
              <a:lnSpc>
                <a:spcPct val="115000"/>
              </a:lnSpc>
              <a:spcBef>
                <a:spcPts val="0"/>
              </a:spcBef>
              <a:spcAft>
                <a:spcPts val="0"/>
              </a:spcAft>
              <a:buClr>
                <a:schemeClr val="dk1"/>
              </a:buClr>
              <a:buSzPts val="1100"/>
              <a:buFont typeface="Arial"/>
              <a:buNone/>
            </a:pPr>
            <a:r>
              <a:rPr lang="en-US" sz="1400">
                <a:solidFill>
                  <a:schemeClr val="dk1"/>
                </a:solidFill>
              </a:rPr>
              <a:t>Will we take responsibility ourselves for the problems we see or wait for someone else to take care of them? As Peace designers we need to try to take responsibility for social problems together. Not as individuals.</a:t>
            </a:r>
            <a:endParaRPr sz="1400">
              <a:solidFill>
                <a:schemeClr val="dk1"/>
              </a:solidFill>
            </a:endParaRPr>
          </a:p>
          <a:p>
            <a:pPr indent="0" lvl="0" marL="0" rtl="0">
              <a:spcBef>
                <a:spcPts val="0"/>
              </a:spcBef>
              <a:spcAft>
                <a:spcPts val="0"/>
              </a:spcAft>
              <a:buClr>
                <a:schemeClr val="dk1"/>
              </a:buClr>
              <a:buFont typeface="Arial"/>
              <a:buNone/>
            </a:pPr>
            <a:r>
              <a:t/>
            </a:r>
            <a:endParaRPr sz="2000">
              <a:solidFill>
                <a:schemeClr val="dk1"/>
              </a:solidFill>
            </a:endParaRPr>
          </a:p>
        </p:txBody>
      </p:sp>
      <p:sp>
        <p:nvSpPr>
          <p:cNvPr id="106" name="Shape 106"/>
          <p:cNvSpPr/>
          <p:nvPr/>
        </p:nvSpPr>
        <p:spPr>
          <a:xfrm>
            <a:off x="3884760" y="8685360"/>
            <a:ext cx="2971080" cy="457920"/>
          </a:xfrm>
          <a:prstGeom prst="rect">
            <a:avLst/>
          </a:prstGeom>
          <a:noFill/>
          <a:ln>
            <a:noFill/>
          </a:ln>
        </p:spPr>
        <p:txBody>
          <a:bodyPr anchorCtr="0" anchor="b" bIns="45000" lIns="90000" spcFirstLastPara="1" rIns="90000" wrap="square" tIns="450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07" name="Shape 10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6" name="Shape 12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Benefits of volunteering  and leading a service project. Many skills are learned and experienced that you can apply to other situations and even for your school and work. </a:t>
            </a:r>
            <a:endParaRPr/>
          </a:p>
        </p:txBody>
      </p:sp>
      <p:sp>
        <p:nvSpPr>
          <p:cNvPr id="137" name="Shape 13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Shape 158"/>
          <p:cNvSpPr txBox="1"/>
          <p:nvPr>
            <p:ph idx="1" type="body"/>
          </p:nvPr>
        </p:nvSpPr>
        <p:spPr>
          <a:xfrm>
            <a:off x="685800" y="4400640"/>
            <a:ext cx="5485680" cy="3599640"/>
          </a:xfrm>
          <a:prstGeom prst="rect">
            <a:avLst/>
          </a:prstGeom>
          <a:noFill/>
          <a:ln>
            <a:noFill/>
          </a:ln>
        </p:spPr>
        <p:txBody>
          <a:bodyPr anchorCtr="0" anchor="t" bIns="0" lIns="0" spcFirstLastPara="1" rIns="0" wrap="square" tIns="0">
            <a:noAutofit/>
          </a:bodyPr>
          <a:lstStyle/>
          <a:p>
            <a:pPr indent="0" lvl="0" marL="0" rtl="0">
              <a:lnSpc>
                <a:spcPct val="115000"/>
              </a:lnSpc>
              <a:spcBef>
                <a:spcPts val="0"/>
              </a:spcBef>
              <a:spcAft>
                <a:spcPts val="0"/>
              </a:spcAft>
              <a:buClr>
                <a:schemeClr val="dk1"/>
              </a:buClr>
              <a:buSzPts val="1100"/>
              <a:buFont typeface="Arial"/>
              <a:buNone/>
            </a:pPr>
            <a:r>
              <a:rPr lang="en-US" sz="1200">
                <a:solidFill>
                  <a:schemeClr val="dk1"/>
                </a:solidFill>
              </a:rPr>
              <a:t>Leading a service project encompasses many skills which you learn and develop as you go through the process of planning and implementing your project. It can grow into self development and taking responsibility for social problems.</a:t>
            </a:r>
            <a:endParaRPr sz="1200">
              <a:solidFill>
                <a:schemeClr val="dk1"/>
              </a:solidFill>
            </a:endParaRPr>
          </a:p>
          <a:p>
            <a:pPr indent="0" lvl="0" marL="0" marR="0" rtl="0" algn="l">
              <a:spcBef>
                <a:spcPts val="0"/>
              </a:spcBef>
              <a:spcAft>
                <a:spcPts val="0"/>
              </a:spcAft>
              <a:buNone/>
            </a:pPr>
            <a:r>
              <a:t/>
            </a:r>
            <a:endParaRPr sz="2000">
              <a:solidFill>
                <a:schemeClr val="dk1"/>
              </a:solidFill>
            </a:endParaRPr>
          </a:p>
        </p:txBody>
      </p:sp>
      <p:sp>
        <p:nvSpPr>
          <p:cNvPr id="159" name="Shape 159"/>
          <p:cNvSpPr/>
          <p:nvPr/>
        </p:nvSpPr>
        <p:spPr>
          <a:xfrm>
            <a:off x="3884760" y="8685360"/>
            <a:ext cx="2971080" cy="457920"/>
          </a:xfrm>
          <a:prstGeom prst="rect">
            <a:avLst/>
          </a:prstGeom>
          <a:noFill/>
          <a:ln>
            <a:noFill/>
          </a:ln>
        </p:spPr>
        <p:txBody>
          <a:bodyPr anchorCtr="0" anchor="b" bIns="45000" lIns="90000" spcFirstLastPara="1" rIns="90000" wrap="square" tIns="45000">
            <a:noAutofit/>
          </a:bodyPr>
          <a:lstStyle/>
          <a:p>
            <a:pPr indent="0" lvl="0" marL="0" marR="0" rtl="0" algn="r">
              <a:lnSpc>
                <a:spcPct val="100000"/>
              </a:lnSpc>
              <a:spcBef>
                <a:spcPts val="0"/>
              </a:spcBef>
              <a:spcAft>
                <a:spcPts val="0"/>
              </a:spcAft>
              <a:buNone/>
            </a:pPr>
            <a:fld id="{00000000-1234-1234-1234-123412341234}" type="slidenum">
              <a:rPr b="0" lang="en-US" sz="1200" strike="noStrike">
                <a:solidFill>
                  <a:srgbClr val="000000"/>
                </a:solidFill>
                <a:latin typeface="Arial"/>
                <a:ea typeface="Arial"/>
                <a:cs typeface="Arial"/>
                <a:sym typeface="Arial"/>
              </a:rPr>
              <a:t>‹#›</a:t>
            </a:fld>
            <a:endParaRPr b="0" sz="1200" strike="noStrike">
              <a:solidFill>
                <a:schemeClr val="dk1"/>
              </a:solidFill>
              <a:latin typeface="Arial"/>
              <a:ea typeface="Arial"/>
              <a:cs typeface="Arial"/>
              <a:sym typeface="Arial"/>
            </a:endParaRPr>
          </a:p>
        </p:txBody>
      </p:sp>
      <p:sp>
        <p:nvSpPr>
          <p:cNvPr id="160" name="Shape 16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Shape 1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The family is where we first learn to serve when we are young, whether it be chores or helping our family members around the house. From there it expands and ultimately leads to understanding the importance of seeing all people of the world as our family whom we want to take care of and serve. </a:t>
            </a:r>
            <a:endParaRPr/>
          </a:p>
        </p:txBody>
      </p:sp>
      <p:sp>
        <p:nvSpPr>
          <p:cNvPr id="182" name="Shape 18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Shape 20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02" name="Shape 20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Shape 20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07" name="Shape 20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Write down a list of problems the participants see in the news and even in their communities.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Shape 21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12" name="Shape 2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Shape 21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19" name="Shape 2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Shape 22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24" name="Shape 22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In September 2000, leaders of 189 countries gathered at the United Nations headquarters and signed the historic Millennium Declaration, in which they committed to achieving a set of eight measurable goals that range from halving extreme poverty and hunger to promoting gender equality and reducing child mortality, by the target date of 2015.</a:t>
            </a:r>
            <a:endParaRPr/>
          </a:p>
          <a:p>
            <a:pPr indent="0" lvl="0" marL="0">
              <a:spcBef>
                <a:spcPts val="0"/>
              </a:spcBef>
              <a:spcAft>
                <a:spcPts val="0"/>
              </a:spcAft>
              <a:buNone/>
            </a:pPr>
            <a:r>
              <a:rPr lang="en-US">
                <a:solidFill>
                  <a:schemeClr val="dk1"/>
                </a:solidFill>
              </a:rPr>
              <a:t>The </a:t>
            </a:r>
            <a:r>
              <a:rPr b="1" lang="en-US">
                <a:solidFill>
                  <a:schemeClr val="dk1"/>
                </a:solidFill>
              </a:rPr>
              <a:t>Sustainable Development Goals</a:t>
            </a:r>
            <a:r>
              <a:rPr lang="en-US">
                <a:solidFill>
                  <a:schemeClr val="dk1"/>
                </a:solidFill>
              </a:rPr>
              <a:t> (</a:t>
            </a:r>
            <a:r>
              <a:rPr b="1" lang="en-US">
                <a:solidFill>
                  <a:schemeClr val="dk1"/>
                </a:solidFill>
              </a:rPr>
              <a:t>SDGs</a:t>
            </a:r>
            <a:r>
              <a:rPr lang="en-US">
                <a:solidFill>
                  <a:schemeClr val="dk1"/>
                </a:solidFill>
              </a:rPr>
              <a:t>) are a collection of 17 global goals set by the United Nations</a:t>
            </a:r>
            <a:r>
              <a:rPr lang="en-US"/>
              <a:t> in 2015. "Global Goals for Sustainable Development" is another name used. The goals are broad and somewhat interdependent, yet each has a separate list of targets to achieve. Achieving all 169 targets would signal accomplishing all 17 goals. The SDGs cover social and economic development issues including poverty, hunger, health, education, climate change, gender equality, water, sanitation, energy, urbanization, environment and social justice.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37" name="Shape 23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(Based on the 17 SDGs have participants list which one’s they think are connected to the list of problems and issues they made earlier.)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The difference between a PD and a service project designer is that a PD seeks to build peace through the project in the target community .Some service projects only address the symptoms of a problem, while PD tries to address the issue’s core through an understanding of  its ultimate root in human nature.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Shape 24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47" name="Shape 24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It should involve  you, your team, other collaborators involved  or interested in the issue, and those affected by the issue.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Shape 25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53" name="Shape 2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Shape 25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59" name="Shape 25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Shape 26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64" name="Shape 2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Shape 26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70" name="Shape 27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Shape 27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75" name="Shape 27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80" name="Shape 28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Shape 28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85" name="Shape 28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90" name="Shape 29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This process helps us realize what actually is the source of the problem, and in some cases it may be something simple to solve. Asking “Why” several times also shows that if we stopped at the first “why” we would have come up with a different solution (i.e. use different cleaning agent), and if we stopped a the 2nd “why” we would have thought about how to get rid of pigeons and so on.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Shape 29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97" name="Shape 29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Shape 30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07" name="Shape 30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Shape 31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13" name="Shape 31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(Have participants answer each of the following questions for their peace project)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Shape 31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18" name="Shape 31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This and the following slides are steps from a prescholar blog on creating a successful service project in order to help your school credentials. When you plan and put together a service project for your community you exemplify many qualities of leadership and self </a:t>
            </a:r>
            <a:r>
              <a:rPr lang="en-US"/>
              <a:t>discipline that are desired from students so it looks good on your school resume.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Shape 32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24" name="Shape 32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Shape 32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29" name="Shape 32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Shape 33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34" name="Shape 33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Shape 33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39" name="Shape 33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Shape 34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44" name="Shape 34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Shape 34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49" name="Shape 34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2" name="Shape 352"/>
        <p:cNvGrpSpPr/>
        <p:nvPr/>
      </p:nvGrpSpPr>
      <p:grpSpPr>
        <a:xfrm>
          <a:off x="0" y="0"/>
          <a:ext cx="0" cy="0"/>
          <a:chOff x="0" y="0"/>
          <a:chExt cx="0" cy="0"/>
        </a:xfrm>
      </p:grpSpPr>
      <p:sp>
        <p:nvSpPr>
          <p:cNvPr id="353" name="Shape 35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54" name="Shape 35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Shape 35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59" name="Shape 35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After you do your project, reflecting and </a:t>
            </a:r>
            <a:r>
              <a:rPr lang="en-US"/>
              <a:t>assessing</a:t>
            </a:r>
            <a:r>
              <a:rPr lang="en-US"/>
              <a:t> the event is just as important as doing it. This way you find out what went well, why did it go well, and what didn’t go well and why so you are better prepared for your next project or phase as you continue moving forward.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Shape 36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64" name="Shape 3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Questions to ask your volunteers, team and yourself.</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Shape 36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69" name="Shape 36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Shape 37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74" name="Shape 3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(Each participant presents their idea and plan for a peace project.)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Shape 37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379" name="Shape 37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9" name="Shape 9"/>
        <p:cNvGrpSpPr/>
        <p:nvPr/>
      </p:nvGrpSpPr>
      <p:grpSpPr>
        <a:xfrm>
          <a:off x="0" y="0"/>
          <a:ext cx="0" cy="0"/>
          <a:chOff x="0" y="0"/>
          <a:chExt cx="0" cy="0"/>
        </a:xfrm>
      </p:grpSpPr>
      <p:sp>
        <p:nvSpPr>
          <p:cNvPr id="10" name="Shape 10"/>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 name="Shape 11"/>
          <p:cNvSpPr txBox="1"/>
          <p:nvPr>
            <p:ph idx="1" type="subTitle"/>
          </p:nvPr>
        </p:nvSpPr>
        <p:spPr>
          <a:xfrm>
            <a:off x="457200" y="1203480"/>
            <a:ext cx="8229300" cy="29829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12" name="Shape 12"/>
        <p:cNvGrpSpPr/>
        <p:nvPr/>
      </p:nvGrpSpPr>
      <p:grpSpPr>
        <a:xfrm>
          <a:off x="0" y="0"/>
          <a:ext cx="0" cy="0"/>
          <a:chOff x="0" y="0"/>
          <a:chExt cx="0" cy="0"/>
        </a:xfrm>
      </p:grpSpPr>
      <p:sp>
        <p:nvSpPr>
          <p:cNvPr id="13" name="Shape 13"/>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4" name="Shape 14"/>
          <p:cNvSpPr txBox="1"/>
          <p:nvPr>
            <p:ph idx="1" type="body"/>
          </p:nvPr>
        </p:nvSpPr>
        <p:spPr>
          <a:xfrm>
            <a:off x="457200" y="1203480"/>
            <a:ext cx="82293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15" name="Shape 15"/>
        <p:cNvGrpSpPr/>
        <p:nvPr/>
      </p:nvGrpSpPr>
      <p:grpSpPr>
        <a:xfrm>
          <a:off x="0" y="0"/>
          <a:ext cx="0" cy="0"/>
          <a:chOff x="0" y="0"/>
          <a:chExt cx="0" cy="0"/>
        </a:xfrm>
      </p:grpSpPr>
      <p:sp>
        <p:nvSpPr>
          <p:cNvPr id="16" name="Shape 16"/>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7" name="Shape 17"/>
          <p:cNvSpPr txBox="1"/>
          <p:nvPr>
            <p:ph idx="1" type="body"/>
          </p:nvPr>
        </p:nvSpPr>
        <p:spPr>
          <a:xfrm>
            <a:off x="457200" y="1203480"/>
            <a:ext cx="40158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18" name="Shape 18"/>
          <p:cNvSpPr txBox="1"/>
          <p:nvPr>
            <p:ph idx="2" type="body"/>
          </p:nvPr>
        </p:nvSpPr>
        <p:spPr>
          <a:xfrm>
            <a:off x="4674240" y="1203480"/>
            <a:ext cx="40158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 name="Shape 19"/>
        <p:cNvGrpSpPr/>
        <p:nvPr/>
      </p:nvGrpSpPr>
      <p:grpSpPr>
        <a:xfrm>
          <a:off x="0" y="0"/>
          <a:ext cx="0" cy="0"/>
          <a:chOff x="0" y="0"/>
          <a:chExt cx="0" cy="0"/>
        </a:xfrm>
      </p:grpSpPr>
      <p:sp>
        <p:nvSpPr>
          <p:cNvPr id="20" name="Shape 20"/>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21" name="Shape 21"/>
        <p:cNvGrpSpPr/>
        <p:nvPr/>
      </p:nvGrpSpPr>
      <p:grpSpPr>
        <a:xfrm>
          <a:off x="0" y="0"/>
          <a:ext cx="0" cy="0"/>
          <a:chOff x="0" y="0"/>
          <a:chExt cx="0" cy="0"/>
        </a:xfrm>
      </p:grpSpPr>
      <p:sp>
        <p:nvSpPr>
          <p:cNvPr id="22" name="Shape 22"/>
          <p:cNvSpPr txBox="1"/>
          <p:nvPr>
            <p:ph idx="1" type="subTitle"/>
          </p:nvPr>
        </p:nvSpPr>
        <p:spPr>
          <a:xfrm>
            <a:off x="457200" y="205200"/>
            <a:ext cx="8229300" cy="39813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23" name="Shape 23"/>
        <p:cNvGrpSpPr/>
        <p:nvPr/>
      </p:nvGrpSpPr>
      <p:grpSpPr>
        <a:xfrm>
          <a:off x="0" y="0"/>
          <a:ext cx="0" cy="0"/>
          <a:chOff x="0" y="0"/>
          <a:chExt cx="0" cy="0"/>
        </a:xfrm>
      </p:grpSpPr>
      <p:sp>
        <p:nvSpPr>
          <p:cNvPr id="24" name="Shape 24"/>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5" name="Shape 25"/>
          <p:cNvSpPr txBox="1"/>
          <p:nvPr>
            <p:ph idx="1" type="body"/>
          </p:nvPr>
        </p:nvSpPr>
        <p:spPr>
          <a:xfrm>
            <a:off x="45720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26" name="Shape 26"/>
          <p:cNvSpPr txBox="1"/>
          <p:nvPr>
            <p:ph idx="2" type="body"/>
          </p:nvPr>
        </p:nvSpPr>
        <p:spPr>
          <a:xfrm>
            <a:off x="457200" y="276192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27" name="Shape 27"/>
          <p:cNvSpPr txBox="1"/>
          <p:nvPr>
            <p:ph idx="3" type="body"/>
          </p:nvPr>
        </p:nvSpPr>
        <p:spPr>
          <a:xfrm>
            <a:off x="4674240" y="1203480"/>
            <a:ext cx="40158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28" name="Shape 28"/>
        <p:cNvGrpSpPr/>
        <p:nvPr/>
      </p:nvGrpSpPr>
      <p:grpSpPr>
        <a:xfrm>
          <a:off x="0" y="0"/>
          <a:ext cx="0" cy="0"/>
          <a:chOff x="0" y="0"/>
          <a:chExt cx="0" cy="0"/>
        </a:xfrm>
      </p:grpSpPr>
      <p:sp>
        <p:nvSpPr>
          <p:cNvPr id="29" name="Shape 29"/>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0" name="Shape 30"/>
          <p:cNvSpPr txBox="1"/>
          <p:nvPr>
            <p:ph idx="1" type="body"/>
          </p:nvPr>
        </p:nvSpPr>
        <p:spPr>
          <a:xfrm>
            <a:off x="457200" y="1203480"/>
            <a:ext cx="40158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31" name="Shape 31"/>
          <p:cNvSpPr txBox="1"/>
          <p:nvPr>
            <p:ph idx="2" type="body"/>
          </p:nvPr>
        </p:nvSpPr>
        <p:spPr>
          <a:xfrm>
            <a:off x="467424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32" name="Shape 32"/>
          <p:cNvSpPr txBox="1"/>
          <p:nvPr>
            <p:ph idx="3" type="body"/>
          </p:nvPr>
        </p:nvSpPr>
        <p:spPr>
          <a:xfrm>
            <a:off x="4674240" y="276192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33" name="Shape 33"/>
        <p:cNvGrpSpPr/>
        <p:nvPr/>
      </p:nvGrpSpPr>
      <p:grpSpPr>
        <a:xfrm>
          <a:off x="0" y="0"/>
          <a:ext cx="0" cy="0"/>
          <a:chOff x="0" y="0"/>
          <a:chExt cx="0" cy="0"/>
        </a:xfrm>
      </p:grpSpPr>
      <p:sp>
        <p:nvSpPr>
          <p:cNvPr id="34" name="Shape 34"/>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5" name="Shape 35"/>
          <p:cNvSpPr txBox="1"/>
          <p:nvPr>
            <p:ph idx="1" type="body"/>
          </p:nvPr>
        </p:nvSpPr>
        <p:spPr>
          <a:xfrm>
            <a:off x="45720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36" name="Shape 36"/>
          <p:cNvSpPr txBox="1"/>
          <p:nvPr>
            <p:ph idx="2" type="body"/>
          </p:nvPr>
        </p:nvSpPr>
        <p:spPr>
          <a:xfrm>
            <a:off x="467424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37" name="Shape 37"/>
          <p:cNvSpPr txBox="1"/>
          <p:nvPr>
            <p:ph idx="3" type="body"/>
          </p:nvPr>
        </p:nvSpPr>
        <p:spPr>
          <a:xfrm>
            <a:off x="457200" y="2761920"/>
            <a:ext cx="82293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38" name="Shape 38"/>
        <p:cNvGrpSpPr/>
        <p:nvPr/>
      </p:nvGrpSpPr>
      <p:grpSpPr>
        <a:xfrm>
          <a:off x="0" y="0"/>
          <a:ext cx="0" cy="0"/>
          <a:chOff x="0" y="0"/>
          <a:chExt cx="0" cy="0"/>
        </a:xfrm>
      </p:grpSpPr>
      <p:sp>
        <p:nvSpPr>
          <p:cNvPr id="39" name="Shape 39"/>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0" name="Shape 40"/>
          <p:cNvSpPr txBox="1"/>
          <p:nvPr>
            <p:ph idx="1" type="body"/>
          </p:nvPr>
        </p:nvSpPr>
        <p:spPr>
          <a:xfrm>
            <a:off x="457200" y="1203480"/>
            <a:ext cx="82293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41" name="Shape 41"/>
          <p:cNvSpPr txBox="1"/>
          <p:nvPr>
            <p:ph idx="2" type="body"/>
          </p:nvPr>
        </p:nvSpPr>
        <p:spPr>
          <a:xfrm>
            <a:off x="457200" y="2761920"/>
            <a:ext cx="82293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42" name="Shape 42"/>
        <p:cNvGrpSpPr/>
        <p:nvPr/>
      </p:nvGrpSpPr>
      <p:grpSpPr>
        <a:xfrm>
          <a:off x="0" y="0"/>
          <a:ext cx="0" cy="0"/>
          <a:chOff x="0" y="0"/>
          <a:chExt cx="0" cy="0"/>
        </a:xfrm>
      </p:grpSpPr>
      <p:sp>
        <p:nvSpPr>
          <p:cNvPr id="43" name="Shape 43"/>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4" name="Shape 44"/>
          <p:cNvSpPr txBox="1"/>
          <p:nvPr>
            <p:ph idx="1" type="body"/>
          </p:nvPr>
        </p:nvSpPr>
        <p:spPr>
          <a:xfrm>
            <a:off x="45720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45" name="Shape 45"/>
          <p:cNvSpPr txBox="1"/>
          <p:nvPr>
            <p:ph idx="2" type="body"/>
          </p:nvPr>
        </p:nvSpPr>
        <p:spPr>
          <a:xfrm>
            <a:off x="4674240" y="120348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46" name="Shape 46"/>
          <p:cNvSpPr txBox="1"/>
          <p:nvPr>
            <p:ph idx="3" type="body"/>
          </p:nvPr>
        </p:nvSpPr>
        <p:spPr>
          <a:xfrm>
            <a:off x="4674240" y="276192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47" name="Shape 47"/>
          <p:cNvSpPr txBox="1"/>
          <p:nvPr>
            <p:ph idx="4" type="body"/>
          </p:nvPr>
        </p:nvSpPr>
        <p:spPr>
          <a:xfrm>
            <a:off x="457200" y="2761920"/>
            <a:ext cx="40158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48" name="Shape 48"/>
        <p:cNvGrpSpPr/>
        <p:nvPr/>
      </p:nvGrpSpPr>
      <p:grpSpPr>
        <a:xfrm>
          <a:off x="0" y="0"/>
          <a:ext cx="0" cy="0"/>
          <a:chOff x="0" y="0"/>
          <a:chExt cx="0" cy="0"/>
        </a:xfrm>
      </p:grpSpPr>
      <p:sp>
        <p:nvSpPr>
          <p:cNvPr id="49" name="Shape 49"/>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0" name="Shape 50"/>
          <p:cNvSpPr txBox="1"/>
          <p:nvPr>
            <p:ph idx="1" type="body"/>
          </p:nvPr>
        </p:nvSpPr>
        <p:spPr>
          <a:xfrm>
            <a:off x="457200" y="120348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51" name="Shape 51"/>
          <p:cNvSpPr txBox="1"/>
          <p:nvPr>
            <p:ph idx="2" type="body"/>
          </p:nvPr>
        </p:nvSpPr>
        <p:spPr>
          <a:xfrm>
            <a:off x="3239640" y="120348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52" name="Shape 52"/>
          <p:cNvSpPr txBox="1"/>
          <p:nvPr>
            <p:ph idx="3" type="body"/>
          </p:nvPr>
        </p:nvSpPr>
        <p:spPr>
          <a:xfrm>
            <a:off x="6022080" y="120348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53" name="Shape 53"/>
          <p:cNvSpPr txBox="1"/>
          <p:nvPr>
            <p:ph idx="4" type="body"/>
          </p:nvPr>
        </p:nvSpPr>
        <p:spPr>
          <a:xfrm>
            <a:off x="6022080" y="276192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54" name="Shape 54"/>
          <p:cNvSpPr txBox="1"/>
          <p:nvPr>
            <p:ph idx="5" type="body"/>
          </p:nvPr>
        </p:nvSpPr>
        <p:spPr>
          <a:xfrm>
            <a:off x="3239640" y="276192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
        <p:nvSpPr>
          <p:cNvPr id="55" name="Shape 55"/>
          <p:cNvSpPr txBox="1"/>
          <p:nvPr>
            <p:ph idx="6" type="body"/>
          </p:nvPr>
        </p:nvSpPr>
        <p:spPr>
          <a:xfrm>
            <a:off x="457200" y="2761920"/>
            <a:ext cx="2649600" cy="14226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Shape 6"/>
          <p:cNvSpPr txBox="1"/>
          <p:nvPr>
            <p:ph type="title"/>
          </p:nvPr>
        </p:nvSpPr>
        <p:spPr>
          <a:xfrm>
            <a:off x="457200" y="205200"/>
            <a:ext cx="8229300" cy="858600"/>
          </a:xfrm>
          <a:prstGeom prst="rect">
            <a:avLst/>
          </a:prstGeom>
          <a:noFill/>
          <a:ln>
            <a:noFill/>
          </a:ln>
        </p:spPr>
        <p:txBody>
          <a:bodyPr anchorCtr="0" anchor="ctr" bIns="0" lIns="0" spcFirstLastPara="1" rIns="0" wrap="square" tIns="0"/>
          <a:lstStyle>
            <a:lvl1pPr lvl="0" rtl="0">
              <a:spcBef>
                <a:spcPts val="0"/>
              </a:spcBef>
              <a:spcAft>
                <a:spcPts val="0"/>
              </a:spcAft>
              <a:buSzPts val="1400"/>
              <a:buNone/>
              <a:defRPr sz="1800"/>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 name="Shape 7"/>
          <p:cNvSpPr txBox="1"/>
          <p:nvPr>
            <p:ph idx="1" type="body"/>
          </p:nvPr>
        </p:nvSpPr>
        <p:spPr>
          <a:xfrm>
            <a:off x="457200" y="1203480"/>
            <a:ext cx="8229300" cy="2982900"/>
          </a:xfrm>
          <a:prstGeom prst="rect">
            <a:avLst/>
          </a:prstGeom>
          <a:noFill/>
          <a:ln>
            <a:noFill/>
          </a:ln>
        </p:spPr>
        <p:txBody>
          <a:bodyPr anchorCtr="0" anchor="t" bIns="0" lIns="0" spcFirstLastPara="1" rIns="0" wrap="square" tIns="0"/>
          <a:lstStyle>
            <a:lvl1pPr indent="-228600" lvl="0" marL="457200" rtl="0">
              <a:spcBef>
                <a:spcPts val="0"/>
              </a:spcBef>
              <a:spcAft>
                <a:spcPts val="0"/>
              </a:spcAft>
              <a:buSzPts val="1400"/>
              <a:buNone/>
              <a:defRPr sz="1800"/>
            </a:lvl1pPr>
            <a:lvl2pPr indent="-228600" lvl="1" marL="914400" rtl="0">
              <a:spcBef>
                <a:spcPts val="0"/>
              </a:spcBef>
              <a:spcAft>
                <a:spcPts val="0"/>
              </a:spcAft>
              <a:buSzPts val="1400"/>
              <a:buNone/>
              <a:defRPr sz="1800"/>
            </a:lvl2pPr>
            <a:lvl3pPr indent="-228600" lvl="2" marL="1371600" rtl="0">
              <a:spcBef>
                <a:spcPts val="0"/>
              </a:spcBef>
              <a:spcAft>
                <a:spcPts val="0"/>
              </a:spcAft>
              <a:buSzPts val="1400"/>
              <a:buNone/>
              <a:defRPr sz="1800"/>
            </a:lvl3pPr>
            <a:lvl4pPr indent="-228600" lvl="3" marL="1828800" rtl="0">
              <a:spcBef>
                <a:spcPts val="0"/>
              </a:spcBef>
              <a:spcAft>
                <a:spcPts val="0"/>
              </a:spcAft>
              <a:buSzPts val="1400"/>
              <a:buNone/>
              <a:defRPr sz="1800"/>
            </a:lvl4pPr>
            <a:lvl5pPr indent="-228600" lvl="4" marL="2286000" rtl="0">
              <a:spcBef>
                <a:spcPts val="0"/>
              </a:spcBef>
              <a:spcAft>
                <a:spcPts val="0"/>
              </a:spcAft>
              <a:buSzPts val="1400"/>
              <a:buNone/>
              <a:defRPr sz="1800"/>
            </a:lvl5pPr>
            <a:lvl6pPr indent="-228600" lvl="5" marL="2743200" rtl="0">
              <a:spcBef>
                <a:spcPts val="0"/>
              </a:spcBef>
              <a:spcAft>
                <a:spcPts val="0"/>
              </a:spcAft>
              <a:buSzPts val="1400"/>
              <a:buNone/>
              <a:defRPr sz="1800"/>
            </a:lvl6pPr>
            <a:lvl7pPr indent="-228600" lvl="6" marL="3200400" rtl="0">
              <a:spcBef>
                <a:spcPts val="0"/>
              </a:spcBef>
              <a:spcAft>
                <a:spcPts val="0"/>
              </a:spcAft>
              <a:buSzPts val="1400"/>
              <a:buNone/>
              <a:defRPr sz="1800"/>
            </a:lvl7pPr>
            <a:lvl8pPr indent="-228600" lvl="7" marL="3657600" rtl="0">
              <a:spcBef>
                <a:spcPts val="0"/>
              </a:spcBef>
              <a:spcAft>
                <a:spcPts val="0"/>
              </a:spcAft>
              <a:buSzPts val="1400"/>
              <a:buNone/>
              <a:defRPr sz="1800"/>
            </a:lvl8pPr>
            <a:lvl9pPr indent="-228600" lvl="8" marL="4114800" rtl="0">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6.jp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blog.prepscholar.com/community-service-projects" TargetMode="External"/><Relationship Id="rId4" Type="http://schemas.openxmlformats.org/officeDocument/2006/relationships/hyperlink" Target="https://blog.prepscholar.com/community-service-project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Shape 60"/>
          <p:cNvSpPr/>
          <p:nvPr/>
        </p:nvSpPr>
        <p:spPr>
          <a:xfrm>
            <a:off x="388850" y="1806100"/>
            <a:ext cx="5249400" cy="20163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PEACE DESIGNER SERVICE PROJECT PROGRAM</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Shape 65"/>
          <p:cNvSpPr/>
          <p:nvPr/>
        </p:nvSpPr>
        <p:spPr>
          <a:xfrm>
            <a:off x="47525" y="358850"/>
            <a:ext cx="5655900" cy="20163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rPr b="1" i="0" lang="en-US" sz="4000" u="none" cap="none" strike="noStrike">
                <a:solidFill>
                  <a:srgbClr val="FFFFFF"/>
                </a:solidFill>
                <a:latin typeface="Arial"/>
                <a:ea typeface="Arial"/>
                <a:cs typeface="Arial"/>
                <a:sym typeface="Arial"/>
              </a:rPr>
              <a:t>What a</a:t>
            </a:r>
            <a:endParaRPr b="1" i="0" sz="40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None/>
            </a:pPr>
            <a:r>
              <a:rPr b="1" i="0" lang="en-US" sz="4000" u="none" cap="none" strike="noStrike">
                <a:solidFill>
                  <a:srgbClr val="FFFFFF"/>
                </a:solidFill>
                <a:latin typeface="Arial"/>
                <a:ea typeface="Arial"/>
                <a:cs typeface="Arial"/>
                <a:sym typeface="Arial"/>
              </a:rPr>
              <a:t>Peace Designer </a:t>
            </a:r>
            <a:endParaRPr b="1" i="0" sz="40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None/>
            </a:pPr>
            <a:r>
              <a:rPr b="1" lang="en-US" sz="4000">
                <a:solidFill>
                  <a:srgbClr val="FFFFFF"/>
                </a:solidFill>
              </a:rPr>
              <a:t>Ai</a:t>
            </a:r>
            <a:r>
              <a:rPr b="1" i="0" lang="en-US" sz="4000" u="none" cap="none" strike="noStrike">
                <a:solidFill>
                  <a:srgbClr val="FFFFFF"/>
                </a:solidFill>
                <a:latin typeface="Arial"/>
                <a:ea typeface="Arial"/>
                <a:cs typeface="Arial"/>
                <a:sym typeface="Arial"/>
              </a:rPr>
              <a:t>ms For</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Shape 70"/>
          <p:cNvSpPr/>
          <p:nvPr/>
        </p:nvSpPr>
        <p:spPr>
          <a:xfrm>
            <a:off x="0" y="0"/>
            <a:ext cx="9143280" cy="8838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W</a:t>
            </a:r>
            <a:r>
              <a:rPr b="1" lang="en-US" sz="3600">
                <a:solidFill>
                  <a:srgbClr val="FFFFFF"/>
                </a:solidFill>
              </a:rPr>
              <a:t>ho is a </a:t>
            </a:r>
            <a:r>
              <a:rPr b="1" i="0" lang="en-US" sz="3600" u="none" cap="none" strike="noStrike">
                <a:solidFill>
                  <a:srgbClr val="FFFFFF"/>
                </a:solidFill>
                <a:latin typeface="Arial"/>
                <a:ea typeface="Arial"/>
                <a:cs typeface="Arial"/>
                <a:sym typeface="Arial"/>
              </a:rPr>
              <a:t>Peace De</a:t>
            </a:r>
            <a:r>
              <a:rPr b="1" lang="en-US" sz="3600">
                <a:solidFill>
                  <a:srgbClr val="FFFFFF"/>
                </a:solidFill>
              </a:rPr>
              <a:t>s</a:t>
            </a:r>
            <a:r>
              <a:rPr b="1" i="0" lang="en-US" sz="3600" u="none" cap="none" strike="noStrike">
                <a:solidFill>
                  <a:srgbClr val="FFFFFF"/>
                </a:solidFill>
                <a:latin typeface="Arial"/>
                <a:ea typeface="Arial"/>
                <a:cs typeface="Arial"/>
                <a:sym typeface="Arial"/>
              </a:rPr>
              <a:t>igner?</a:t>
            </a:r>
            <a:endParaRPr b="0" i="0" sz="3600" u="none" cap="none" strike="noStrike">
              <a:solidFill>
                <a:schemeClr val="dk1"/>
              </a:solidFill>
              <a:latin typeface="Arial"/>
              <a:ea typeface="Arial"/>
              <a:cs typeface="Arial"/>
              <a:sym typeface="Arial"/>
            </a:endParaRPr>
          </a:p>
        </p:txBody>
      </p:sp>
      <p:pic>
        <p:nvPicPr>
          <p:cNvPr id="71" name="Shape 71"/>
          <p:cNvPicPr preferRelativeResize="0"/>
          <p:nvPr/>
        </p:nvPicPr>
        <p:blipFill rotWithShape="1">
          <a:blip r:embed="rId3">
            <a:alphaModFix/>
          </a:blip>
          <a:srcRect b="-2249" l="2805" r="8416" t="2250"/>
          <a:stretch/>
        </p:blipFill>
        <p:spPr>
          <a:xfrm>
            <a:off x="971650" y="903025"/>
            <a:ext cx="3005275" cy="2030550"/>
          </a:xfrm>
          <a:prstGeom prst="rect">
            <a:avLst/>
          </a:prstGeom>
          <a:noFill/>
          <a:ln>
            <a:noFill/>
          </a:ln>
        </p:spPr>
      </p:pic>
      <p:pic>
        <p:nvPicPr>
          <p:cNvPr id="72" name="Shape 72"/>
          <p:cNvPicPr preferRelativeResize="0"/>
          <p:nvPr/>
        </p:nvPicPr>
        <p:blipFill rotWithShape="1">
          <a:blip r:embed="rId4">
            <a:alphaModFix/>
          </a:blip>
          <a:srcRect b="0" l="0" r="0" t="0"/>
          <a:stretch/>
        </p:blipFill>
        <p:spPr>
          <a:xfrm>
            <a:off x="971650" y="2979952"/>
            <a:ext cx="3005274" cy="2003424"/>
          </a:xfrm>
          <a:prstGeom prst="rect">
            <a:avLst/>
          </a:prstGeom>
          <a:noFill/>
          <a:ln>
            <a:noFill/>
          </a:ln>
        </p:spPr>
      </p:pic>
      <p:pic>
        <p:nvPicPr>
          <p:cNvPr id="73" name="Shape 73"/>
          <p:cNvPicPr preferRelativeResize="0"/>
          <p:nvPr/>
        </p:nvPicPr>
        <p:blipFill rotWithShape="1">
          <a:blip r:embed="rId5">
            <a:alphaModFix/>
          </a:blip>
          <a:srcRect b="0" l="0" r="0" t="0"/>
          <a:stretch/>
        </p:blipFill>
        <p:spPr>
          <a:xfrm>
            <a:off x="4760275" y="908036"/>
            <a:ext cx="3046301" cy="2030539"/>
          </a:xfrm>
          <a:prstGeom prst="rect">
            <a:avLst/>
          </a:prstGeom>
          <a:noFill/>
          <a:ln>
            <a:noFill/>
          </a:ln>
        </p:spPr>
      </p:pic>
      <p:pic>
        <p:nvPicPr>
          <p:cNvPr id="74" name="Shape 74"/>
          <p:cNvPicPr preferRelativeResize="0"/>
          <p:nvPr/>
        </p:nvPicPr>
        <p:blipFill rotWithShape="1">
          <a:blip r:embed="rId6">
            <a:alphaModFix/>
          </a:blip>
          <a:srcRect b="0" l="0" r="14317" t="0"/>
          <a:stretch/>
        </p:blipFill>
        <p:spPr>
          <a:xfrm>
            <a:off x="4760276" y="3000950"/>
            <a:ext cx="3046300" cy="2000900"/>
          </a:xfrm>
          <a:prstGeom prst="rect">
            <a:avLst/>
          </a:prstGeom>
          <a:noFill/>
          <a:ln>
            <a:noFill/>
          </a:ln>
        </p:spPr>
      </p:pic>
      <p:sp>
        <p:nvSpPr>
          <p:cNvPr id="75" name="Shape 75"/>
          <p:cNvSpPr/>
          <p:nvPr/>
        </p:nvSpPr>
        <p:spPr>
          <a:xfrm>
            <a:off x="1679578" y="2477968"/>
            <a:ext cx="1989600" cy="3642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Sri, Singer, Lee</a:t>
            </a:r>
            <a:endParaRPr b="0" i="0" sz="1800" u="none" cap="none" strike="noStrike">
              <a:solidFill>
                <a:schemeClr val="dk1"/>
              </a:solidFill>
              <a:latin typeface="Arial"/>
              <a:ea typeface="Arial"/>
              <a:cs typeface="Arial"/>
              <a:sym typeface="Arial"/>
            </a:endParaRPr>
          </a:p>
        </p:txBody>
      </p:sp>
      <p:sp>
        <p:nvSpPr>
          <p:cNvPr id="76" name="Shape 76"/>
          <p:cNvSpPr/>
          <p:nvPr/>
        </p:nvSpPr>
        <p:spPr>
          <a:xfrm>
            <a:off x="971660" y="4637525"/>
            <a:ext cx="1599600" cy="364200"/>
          </a:xfrm>
          <a:prstGeom prst="rect">
            <a:avLst/>
          </a:prstGeom>
          <a:solidFill>
            <a:srgbClr val="B7B7B7"/>
          </a:solid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i="0" lang="en-US" sz="1800" u="none" cap="none" strike="noStrike">
                <a:solidFill>
                  <a:schemeClr val="dk2"/>
                </a:solidFill>
                <a:latin typeface="Arial"/>
                <a:ea typeface="Arial"/>
                <a:cs typeface="Arial"/>
                <a:sym typeface="Arial"/>
              </a:rPr>
              <a:t>Gino Strada</a:t>
            </a:r>
            <a:endParaRPr b="0" i="0" sz="1800" u="none" cap="none" strike="noStrike">
              <a:solidFill>
                <a:schemeClr val="dk2"/>
              </a:solidFill>
              <a:latin typeface="Arial"/>
              <a:ea typeface="Arial"/>
              <a:cs typeface="Arial"/>
              <a:sym typeface="Arial"/>
            </a:endParaRPr>
          </a:p>
        </p:txBody>
      </p:sp>
      <p:sp>
        <p:nvSpPr>
          <p:cNvPr id="77" name="Shape 77"/>
          <p:cNvSpPr/>
          <p:nvPr/>
        </p:nvSpPr>
        <p:spPr>
          <a:xfrm>
            <a:off x="5305675" y="974880"/>
            <a:ext cx="2169600" cy="3642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i="0" lang="en-US" sz="1800" u="none" cap="none" strike="noStrike">
                <a:solidFill>
                  <a:srgbClr val="17375E"/>
                </a:solidFill>
                <a:latin typeface="Arial"/>
                <a:ea typeface="Arial"/>
                <a:cs typeface="Arial"/>
                <a:sym typeface="Arial"/>
              </a:rPr>
              <a:t>Leymah Gbowee</a:t>
            </a:r>
            <a:endParaRPr b="0" i="0" sz="1800" u="none" cap="none" strike="noStrike">
              <a:solidFill>
                <a:schemeClr val="dk1"/>
              </a:solidFill>
              <a:latin typeface="Arial"/>
              <a:ea typeface="Arial"/>
              <a:cs typeface="Arial"/>
              <a:sym typeface="Arial"/>
            </a:endParaRPr>
          </a:p>
        </p:txBody>
      </p:sp>
      <p:sp>
        <p:nvSpPr>
          <p:cNvPr id="78" name="Shape 78"/>
          <p:cNvSpPr/>
          <p:nvPr/>
        </p:nvSpPr>
        <p:spPr>
          <a:xfrm>
            <a:off x="5665680" y="3000960"/>
            <a:ext cx="1809720" cy="3643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i="0" lang="en-US" sz="1800" u="none" cap="none" strike="noStrike">
                <a:solidFill>
                  <a:srgbClr val="17375E"/>
                </a:solidFill>
                <a:latin typeface="Arial"/>
                <a:ea typeface="Arial"/>
                <a:cs typeface="Arial"/>
                <a:sym typeface="Arial"/>
              </a:rPr>
              <a:t>Melati, Isabel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Shape 83"/>
          <p:cNvSpPr/>
          <p:nvPr/>
        </p:nvSpPr>
        <p:spPr>
          <a:xfrm>
            <a:off x="1042851" y="1617725"/>
            <a:ext cx="6729300" cy="2527200"/>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1" i="0" lang="en-US" sz="4000" u="none" cap="none" strike="noStrike">
                <a:solidFill>
                  <a:srgbClr val="254061"/>
                </a:solidFill>
                <a:latin typeface="Arial"/>
                <a:ea typeface="Arial"/>
                <a:cs typeface="Arial"/>
                <a:sym typeface="Arial"/>
              </a:rPr>
              <a:t>“</a:t>
            </a:r>
            <a:r>
              <a:rPr b="1" lang="en-US" sz="4000">
                <a:solidFill>
                  <a:srgbClr val="254061"/>
                </a:solidFill>
              </a:rPr>
              <a:t>A p</a:t>
            </a:r>
            <a:r>
              <a:rPr b="1" i="0" lang="en-US" sz="4000" u="none" cap="none" strike="noStrike">
                <a:solidFill>
                  <a:srgbClr val="254061"/>
                </a:solidFill>
                <a:latin typeface="Arial"/>
                <a:ea typeface="Arial"/>
                <a:cs typeface="Arial"/>
                <a:sym typeface="Arial"/>
              </a:rPr>
              <a:t>erson who imagines a </a:t>
            </a:r>
            <a:endParaRPr b="0" i="0" sz="40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en-US" sz="4000" u="none" cap="none" strike="noStrike">
                <a:solidFill>
                  <a:srgbClr val="254061"/>
                </a:solidFill>
                <a:latin typeface="Arial"/>
                <a:ea typeface="Arial"/>
                <a:cs typeface="Arial"/>
                <a:sym typeface="Arial"/>
              </a:rPr>
              <a:t>peaceful society </a:t>
            </a:r>
            <a:endParaRPr b="0" i="0" sz="40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lang="en-US" sz="4000">
                <a:solidFill>
                  <a:srgbClr val="254061"/>
                </a:solidFill>
              </a:rPr>
              <a:t>a</a:t>
            </a:r>
            <a:r>
              <a:rPr b="1" i="0" lang="en-US" sz="4000" u="none" cap="none" strike="noStrike">
                <a:solidFill>
                  <a:srgbClr val="254061"/>
                </a:solidFill>
                <a:latin typeface="Arial"/>
                <a:ea typeface="Arial"/>
                <a:cs typeface="Arial"/>
                <a:sym typeface="Arial"/>
              </a:rPr>
              <a:t>nd takes action </a:t>
            </a:r>
            <a:endParaRPr b="0" i="0" sz="40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en-US" sz="4000" u="none" cap="none" strike="noStrike">
                <a:solidFill>
                  <a:srgbClr val="254061"/>
                </a:solidFill>
                <a:latin typeface="Arial"/>
                <a:ea typeface="Arial"/>
                <a:cs typeface="Arial"/>
                <a:sym typeface="Arial"/>
              </a:rPr>
              <a:t>to realize that society”</a:t>
            </a:r>
            <a:endParaRPr b="0" i="0" sz="4000" u="none" cap="none" strike="noStrike">
              <a:solidFill>
                <a:schemeClr val="dk1"/>
              </a:solidFill>
              <a:latin typeface="Arial"/>
              <a:ea typeface="Arial"/>
              <a:cs typeface="Arial"/>
              <a:sym typeface="Arial"/>
            </a:endParaRPr>
          </a:p>
        </p:txBody>
      </p:sp>
      <p:sp>
        <p:nvSpPr>
          <p:cNvPr id="84" name="Shape 84"/>
          <p:cNvSpPr/>
          <p:nvPr/>
        </p:nvSpPr>
        <p:spPr>
          <a:xfrm>
            <a:off x="0" y="0"/>
            <a:ext cx="9143400" cy="8838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W</a:t>
            </a:r>
            <a:r>
              <a:rPr b="1" lang="en-US" sz="3600">
                <a:solidFill>
                  <a:srgbClr val="FFFFFF"/>
                </a:solidFill>
              </a:rPr>
              <a:t>ho is a</a:t>
            </a:r>
            <a:r>
              <a:rPr b="1" i="0" lang="en-US" sz="3600" u="none" cap="none" strike="noStrike">
                <a:solidFill>
                  <a:srgbClr val="FFFFFF"/>
                </a:solidFill>
                <a:latin typeface="Arial"/>
                <a:ea typeface="Arial"/>
                <a:cs typeface="Arial"/>
                <a:sym typeface="Arial"/>
              </a:rPr>
              <a:t> Peace De</a:t>
            </a:r>
            <a:r>
              <a:rPr b="1" lang="en-US" sz="3600">
                <a:solidFill>
                  <a:srgbClr val="FFFFFF"/>
                </a:solidFill>
              </a:rPr>
              <a:t>s</a:t>
            </a:r>
            <a:r>
              <a:rPr b="1" i="0" lang="en-US" sz="3600" u="none" cap="none" strike="noStrike">
                <a:solidFill>
                  <a:srgbClr val="FFFFFF"/>
                </a:solidFill>
                <a:latin typeface="Arial"/>
                <a:ea typeface="Arial"/>
                <a:cs typeface="Arial"/>
                <a:sym typeface="Arial"/>
              </a:rPr>
              <a:t>igner?</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b="0" l="0" r="36459" t="0"/>
          <a:stretch/>
        </p:blipFill>
        <p:spPr>
          <a:xfrm>
            <a:off x="4082550" y="358850"/>
            <a:ext cx="4875500" cy="4313900"/>
          </a:xfrm>
          <a:prstGeom prst="rect">
            <a:avLst/>
          </a:prstGeom>
          <a:noFill/>
          <a:ln>
            <a:noFill/>
          </a:ln>
        </p:spPr>
      </p:pic>
      <p:sp>
        <p:nvSpPr>
          <p:cNvPr id="90" name="Shape 90"/>
          <p:cNvSpPr/>
          <p:nvPr/>
        </p:nvSpPr>
        <p:spPr>
          <a:xfrm>
            <a:off x="203275" y="2057850"/>
            <a:ext cx="3632400" cy="15789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3200">
                <a:solidFill>
                  <a:srgbClr val="404040"/>
                </a:solidFill>
              </a:rPr>
              <a:t>A </a:t>
            </a:r>
            <a:r>
              <a:rPr b="1" i="0" lang="en-US" sz="3200" u="none" cap="none" strike="noStrike">
                <a:solidFill>
                  <a:srgbClr val="404040"/>
                </a:solidFill>
                <a:latin typeface="Arial"/>
                <a:ea typeface="Arial"/>
                <a:cs typeface="Arial"/>
                <a:sym typeface="Arial"/>
              </a:rPr>
              <a:t>Peace Designer Embodies Peace</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Shape 95"/>
          <p:cNvSpPr/>
          <p:nvPr/>
        </p:nvSpPr>
        <p:spPr>
          <a:xfrm>
            <a:off x="0" y="0"/>
            <a:ext cx="9143280" cy="8838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 Problems in the World</a:t>
            </a:r>
            <a:endParaRPr b="0" i="0" sz="3600" u="none" cap="none" strike="noStrike">
              <a:solidFill>
                <a:schemeClr val="dk1"/>
              </a:solidFill>
              <a:latin typeface="Arial"/>
              <a:ea typeface="Arial"/>
              <a:cs typeface="Arial"/>
              <a:sym typeface="Arial"/>
            </a:endParaRPr>
          </a:p>
        </p:txBody>
      </p:sp>
      <p:pic>
        <p:nvPicPr>
          <p:cNvPr id="96" name="Shape 96"/>
          <p:cNvPicPr preferRelativeResize="0"/>
          <p:nvPr/>
        </p:nvPicPr>
        <p:blipFill rotWithShape="1">
          <a:blip r:embed="rId3">
            <a:alphaModFix/>
          </a:blip>
          <a:srcRect b="0" l="0" r="0" t="0"/>
          <a:stretch/>
        </p:blipFill>
        <p:spPr>
          <a:xfrm>
            <a:off x="0" y="714205"/>
            <a:ext cx="9143280" cy="4428755"/>
          </a:xfrm>
          <a:prstGeom prst="rect">
            <a:avLst/>
          </a:prstGeom>
          <a:noFill/>
          <a:ln>
            <a:noFill/>
          </a:ln>
        </p:spPr>
      </p:pic>
      <p:sp>
        <p:nvSpPr>
          <p:cNvPr id="97" name="Shape 97"/>
          <p:cNvSpPr/>
          <p:nvPr/>
        </p:nvSpPr>
        <p:spPr>
          <a:xfrm>
            <a:off x="3444840" y="1821575"/>
            <a:ext cx="2253600" cy="2253600"/>
          </a:xfrm>
          <a:prstGeom prst="ellipse">
            <a:avLst/>
          </a:prstGeom>
          <a:solidFill>
            <a:srgbClr val="BF504D">
              <a:alpha val="49803"/>
            </a:srgbClr>
          </a:solidFill>
          <a:ln cap="flat" cmpd="sng" w="25400">
            <a:solidFill>
              <a:schemeClr val="lt1"/>
            </a:solidFill>
            <a:prstDash val="solid"/>
            <a:round/>
            <a:headEnd len="sm" w="sm" type="none"/>
            <a:tailEnd len="sm" w="sm" type="none"/>
          </a:ln>
        </p:spPr>
        <p:txBody>
          <a:bodyPr anchorCtr="0" anchor="ctr" bIns="49675" lIns="49675" spcFirstLastPara="1" rIns="49675" wrap="square" tIns="49675">
            <a:noAutofit/>
          </a:bodyPr>
          <a:lstStyle/>
          <a:p>
            <a:pPr indent="0" lvl="0" marL="0" marR="0" rtl="0" algn="ctr">
              <a:lnSpc>
                <a:spcPct val="90000"/>
              </a:lnSpc>
              <a:spcBef>
                <a:spcPts val="0"/>
              </a:spcBef>
              <a:spcAft>
                <a:spcPts val="0"/>
              </a:spcAft>
              <a:buNone/>
            </a:pPr>
            <a:r>
              <a:rPr b="0" i="0" lang="en-US" sz="3900" u="none" cap="none" strike="noStrike">
                <a:solidFill>
                  <a:srgbClr val="000000"/>
                </a:solidFill>
                <a:latin typeface="Arial"/>
                <a:ea typeface="Arial"/>
                <a:cs typeface="Arial"/>
                <a:sym typeface="Arial"/>
              </a:rPr>
              <a:t>World Issues</a:t>
            </a:r>
            <a:endParaRPr b="0" i="0" sz="3900" u="none" cap="none" strike="noStrike">
              <a:solidFill>
                <a:schemeClr val="dk1"/>
              </a:solidFill>
              <a:latin typeface="Arial"/>
              <a:ea typeface="Arial"/>
              <a:cs typeface="Arial"/>
              <a:sym typeface="Arial"/>
            </a:endParaRPr>
          </a:p>
        </p:txBody>
      </p:sp>
      <p:sp>
        <p:nvSpPr>
          <p:cNvPr id="98" name="Shape 98"/>
          <p:cNvSpPr/>
          <p:nvPr/>
        </p:nvSpPr>
        <p:spPr>
          <a:xfrm>
            <a:off x="3785901" y="714205"/>
            <a:ext cx="1512966" cy="1535659"/>
          </a:xfrm>
          <a:prstGeom prst="ellipse">
            <a:avLst/>
          </a:prstGeom>
          <a:solidFill>
            <a:schemeClr val="accent3">
              <a:alpha val="49803"/>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000" u="none" cap="none" strike="noStrike">
                <a:solidFill>
                  <a:srgbClr val="000000"/>
                </a:solidFill>
                <a:latin typeface="Arial"/>
                <a:ea typeface="Arial"/>
                <a:cs typeface="Arial"/>
                <a:sym typeface="Arial"/>
              </a:rPr>
              <a:t>Pollution</a:t>
            </a:r>
            <a:endParaRPr b="0" i="0" sz="2000" u="none" cap="none" strike="noStrike">
              <a:solidFill>
                <a:schemeClr val="dk1"/>
              </a:solidFill>
              <a:latin typeface="Arial"/>
              <a:ea typeface="Arial"/>
              <a:cs typeface="Arial"/>
              <a:sym typeface="Arial"/>
            </a:endParaRPr>
          </a:p>
        </p:txBody>
      </p:sp>
      <p:sp>
        <p:nvSpPr>
          <p:cNvPr id="99" name="Shape 99"/>
          <p:cNvSpPr/>
          <p:nvPr/>
        </p:nvSpPr>
        <p:spPr>
          <a:xfrm>
            <a:off x="5283221" y="1248876"/>
            <a:ext cx="1512966" cy="1535659"/>
          </a:xfrm>
          <a:prstGeom prst="ellipse">
            <a:avLst/>
          </a:prstGeom>
          <a:solidFill>
            <a:schemeClr val="accent4">
              <a:alpha val="49803"/>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000" u="none" cap="none" strike="noStrike">
                <a:solidFill>
                  <a:srgbClr val="000000"/>
                </a:solidFill>
                <a:latin typeface="Arial"/>
                <a:ea typeface="Arial"/>
                <a:cs typeface="Arial"/>
                <a:sym typeface="Arial"/>
              </a:rPr>
              <a:t>Poverty</a:t>
            </a:r>
            <a:endParaRPr b="0" i="0" sz="2000" u="none" cap="none" strike="noStrike">
              <a:solidFill>
                <a:schemeClr val="dk1"/>
              </a:solidFill>
              <a:latin typeface="Arial"/>
              <a:ea typeface="Arial"/>
              <a:cs typeface="Arial"/>
              <a:sym typeface="Arial"/>
            </a:endParaRPr>
          </a:p>
        </p:txBody>
      </p:sp>
      <p:sp>
        <p:nvSpPr>
          <p:cNvPr id="100" name="Shape 100"/>
          <p:cNvSpPr/>
          <p:nvPr/>
        </p:nvSpPr>
        <p:spPr>
          <a:xfrm>
            <a:off x="5351232" y="2822023"/>
            <a:ext cx="1512966" cy="1535659"/>
          </a:xfrm>
          <a:prstGeom prst="ellipse">
            <a:avLst/>
          </a:prstGeom>
          <a:solidFill>
            <a:srgbClr val="49ACC5">
              <a:alpha val="49803"/>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000" u="none" cap="none" strike="noStrike">
                <a:solidFill>
                  <a:srgbClr val="000000"/>
                </a:solidFill>
                <a:latin typeface="Arial"/>
                <a:ea typeface="Arial"/>
                <a:cs typeface="Arial"/>
                <a:sym typeface="Arial"/>
              </a:rPr>
              <a:t>Food</a:t>
            </a:r>
            <a:endParaRPr b="0" i="0" sz="2000" u="none" cap="none" strike="noStrike">
              <a:solidFill>
                <a:schemeClr val="dk1"/>
              </a:solidFill>
              <a:latin typeface="Arial"/>
              <a:ea typeface="Arial"/>
              <a:cs typeface="Arial"/>
              <a:sym typeface="Arial"/>
            </a:endParaRPr>
          </a:p>
        </p:txBody>
      </p:sp>
      <p:sp>
        <p:nvSpPr>
          <p:cNvPr id="101" name="Shape 101"/>
          <p:cNvSpPr/>
          <p:nvPr/>
        </p:nvSpPr>
        <p:spPr>
          <a:xfrm>
            <a:off x="3860777" y="3579862"/>
            <a:ext cx="1512966" cy="1535659"/>
          </a:xfrm>
          <a:prstGeom prst="ellipse">
            <a:avLst/>
          </a:prstGeom>
          <a:solidFill>
            <a:srgbClr val="F79543">
              <a:alpha val="49803"/>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000" u="none" cap="none" strike="noStrike">
                <a:solidFill>
                  <a:srgbClr val="000000"/>
                </a:solidFill>
                <a:latin typeface="Arial"/>
                <a:ea typeface="Arial"/>
                <a:cs typeface="Arial"/>
                <a:sym typeface="Arial"/>
              </a:rPr>
              <a:t> Dispute</a:t>
            </a:r>
            <a:endParaRPr b="0" i="0" sz="2000" u="none" cap="none" strike="noStrike">
              <a:solidFill>
                <a:schemeClr val="dk1"/>
              </a:solidFill>
              <a:latin typeface="Arial"/>
              <a:ea typeface="Arial"/>
              <a:cs typeface="Arial"/>
              <a:sym typeface="Arial"/>
            </a:endParaRPr>
          </a:p>
        </p:txBody>
      </p:sp>
      <p:sp>
        <p:nvSpPr>
          <p:cNvPr id="102" name="Shape 102"/>
          <p:cNvSpPr/>
          <p:nvPr/>
        </p:nvSpPr>
        <p:spPr>
          <a:xfrm>
            <a:off x="2336501" y="2980005"/>
            <a:ext cx="1581600" cy="1605900"/>
          </a:xfrm>
          <a:prstGeom prst="ellipse">
            <a:avLst/>
          </a:prstGeom>
          <a:solidFill>
            <a:srgbClr val="BF504D">
              <a:alpha val="49803"/>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800" u="none" cap="none" strike="noStrike">
                <a:solidFill>
                  <a:srgbClr val="000000"/>
                </a:solidFill>
                <a:latin typeface="Arial"/>
                <a:ea typeface="Arial"/>
                <a:cs typeface="Arial"/>
                <a:sym typeface="Arial"/>
              </a:rPr>
              <a:t>Educati</a:t>
            </a:r>
            <a:r>
              <a:rPr lang="en-US" sz="1800"/>
              <a:t>o</a:t>
            </a:r>
            <a:r>
              <a:rPr b="0" i="0" lang="en-US" sz="18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03" name="Shape 103"/>
          <p:cNvSpPr/>
          <p:nvPr/>
        </p:nvSpPr>
        <p:spPr>
          <a:xfrm>
            <a:off x="2370866" y="1400083"/>
            <a:ext cx="1512966" cy="1535659"/>
          </a:xfrm>
          <a:prstGeom prst="ellipse">
            <a:avLst/>
          </a:prstGeom>
          <a:solidFill>
            <a:schemeClr val="accent3">
              <a:alpha val="49803"/>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000" u="none" cap="none" strike="noStrike">
                <a:solidFill>
                  <a:srgbClr val="000000"/>
                </a:solidFill>
                <a:latin typeface="Arial"/>
                <a:ea typeface="Arial"/>
                <a:cs typeface="Arial"/>
                <a:sym typeface="Arial"/>
              </a:rPr>
              <a:t>Ethnic conflict</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Shape 109"/>
          <p:cNvSpPr/>
          <p:nvPr/>
        </p:nvSpPr>
        <p:spPr>
          <a:xfrm>
            <a:off x="0" y="0"/>
            <a:ext cx="9143400" cy="5143500"/>
          </a:xfrm>
          <a:prstGeom prst="rect">
            <a:avLst/>
          </a:prstGeom>
          <a:solidFill>
            <a:srgbClr val="49ACC5">
              <a:alpha val="49800"/>
            </a:srgbClr>
          </a:solidFill>
          <a:ln cap="flat" cmpd="sng" w="9525">
            <a:solidFill>
              <a:schemeClr val="dk2"/>
            </a:solidFill>
            <a:prstDash val="solid"/>
            <a:round/>
            <a:headEnd len="sm" w="sm" type="none"/>
            <a:tailEnd len="sm" w="sm" type="none"/>
          </a:ln>
          <a:effectLst>
            <a:outerShdw blurRad="57150" rotWithShape="0" algn="bl" dir="5400000" dist="19050">
              <a:srgbClr val="000000">
                <a:alpha val="83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0" name="Shape 110"/>
          <p:cNvSpPr/>
          <p:nvPr/>
        </p:nvSpPr>
        <p:spPr>
          <a:xfrm>
            <a:off x="0" y="0"/>
            <a:ext cx="9143400" cy="8838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 Who is going to build a Peaceful World?</a:t>
            </a:r>
            <a:endParaRPr b="0" i="0" sz="3600" u="none" cap="none" strike="noStrike">
              <a:solidFill>
                <a:schemeClr val="dk1"/>
              </a:solidFill>
              <a:latin typeface="Arial"/>
              <a:ea typeface="Arial"/>
              <a:cs typeface="Arial"/>
              <a:sym typeface="Arial"/>
            </a:endParaRPr>
          </a:p>
        </p:txBody>
      </p:sp>
      <p:sp>
        <p:nvSpPr>
          <p:cNvPr id="111" name="Shape 111"/>
          <p:cNvSpPr/>
          <p:nvPr/>
        </p:nvSpPr>
        <p:spPr>
          <a:xfrm>
            <a:off x="1306440" y="1892520"/>
            <a:ext cx="2253600" cy="2253600"/>
          </a:xfrm>
          <a:prstGeom prst="ellipse">
            <a:avLst/>
          </a:prstGeom>
          <a:solidFill>
            <a:srgbClr val="BF504D">
              <a:alpha val="49800"/>
            </a:srgbClr>
          </a:solidFill>
          <a:ln cap="flat" cmpd="sng" w="25400">
            <a:solidFill>
              <a:schemeClr val="lt1"/>
            </a:solidFill>
            <a:prstDash val="solid"/>
            <a:round/>
            <a:headEnd len="sm" w="sm" type="none"/>
            <a:tailEnd len="sm" w="sm" type="none"/>
          </a:ln>
        </p:spPr>
        <p:txBody>
          <a:bodyPr anchorCtr="0" anchor="ctr" bIns="49675" lIns="49675" spcFirstLastPara="1" rIns="49675" wrap="square" tIns="49675">
            <a:noAutofit/>
          </a:bodyPr>
          <a:lstStyle/>
          <a:p>
            <a:pPr indent="0" lvl="0" marL="0" marR="0" rtl="0" algn="ctr">
              <a:lnSpc>
                <a:spcPct val="90000"/>
              </a:lnSpc>
              <a:spcBef>
                <a:spcPts val="0"/>
              </a:spcBef>
              <a:spcAft>
                <a:spcPts val="0"/>
              </a:spcAft>
              <a:buNone/>
            </a:pPr>
            <a:r>
              <a:rPr b="0" i="0" lang="en-US" sz="3900" u="none" cap="none" strike="noStrike">
                <a:solidFill>
                  <a:srgbClr val="000000"/>
                </a:solidFill>
                <a:latin typeface="Arial"/>
                <a:ea typeface="Arial"/>
                <a:cs typeface="Arial"/>
                <a:sym typeface="Arial"/>
              </a:rPr>
              <a:t>World Issues</a:t>
            </a:r>
            <a:endParaRPr b="0" i="0" sz="3900" u="none" cap="none" strike="noStrike">
              <a:solidFill>
                <a:schemeClr val="dk1"/>
              </a:solidFill>
              <a:latin typeface="Arial"/>
              <a:ea typeface="Arial"/>
              <a:cs typeface="Arial"/>
              <a:sym typeface="Arial"/>
            </a:endParaRPr>
          </a:p>
        </p:txBody>
      </p:sp>
      <p:sp>
        <p:nvSpPr>
          <p:cNvPr id="112" name="Shape 112"/>
          <p:cNvSpPr/>
          <p:nvPr/>
        </p:nvSpPr>
        <p:spPr>
          <a:xfrm>
            <a:off x="1869840" y="987840"/>
            <a:ext cx="1126500" cy="1126500"/>
          </a:xfrm>
          <a:prstGeom prst="ellipse">
            <a:avLst/>
          </a:prstGeom>
          <a:solidFill>
            <a:schemeClr val="accent3">
              <a:alpha val="49800"/>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400" u="none" cap="none" strike="noStrike">
                <a:solidFill>
                  <a:srgbClr val="000000"/>
                </a:solidFill>
                <a:latin typeface="Arial"/>
                <a:ea typeface="Arial"/>
                <a:cs typeface="Arial"/>
                <a:sym typeface="Arial"/>
              </a:rPr>
              <a:t>Pollution</a:t>
            </a:r>
            <a:endParaRPr b="0" i="0" sz="1400" u="none" cap="none" strike="noStrike">
              <a:solidFill>
                <a:schemeClr val="dk1"/>
              </a:solidFill>
              <a:latin typeface="Arial"/>
              <a:ea typeface="Arial"/>
              <a:cs typeface="Arial"/>
              <a:sym typeface="Arial"/>
            </a:endParaRPr>
          </a:p>
        </p:txBody>
      </p:sp>
      <p:sp>
        <p:nvSpPr>
          <p:cNvPr id="113" name="Shape 113"/>
          <p:cNvSpPr/>
          <p:nvPr/>
        </p:nvSpPr>
        <p:spPr>
          <a:xfrm>
            <a:off x="3141360" y="1721880"/>
            <a:ext cx="1126500" cy="1126500"/>
          </a:xfrm>
          <a:prstGeom prst="ellipse">
            <a:avLst/>
          </a:prstGeom>
          <a:solidFill>
            <a:schemeClr val="accent4">
              <a:alpha val="49800"/>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700" u="none" cap="none" strike="noStrike">
                <a:solidFill>
                  <a:srgbClr val="000000"/>
                </a:solidFill>
                <a:latin typeface="Arial"/>
                <a:ea typeface="Arial"/>
                <a:cs typeface="Arial"/>
                <a:sym typeface="Arial"/>
              </a:rPr>
              <a:t>Poverty</a:t>
            </a:r>
            <a:endParaRPr b="0" i="0" sz="1700" u="none" cap="none" strike="noStrike">
              <a:solidFill>
                <a:schemeClr val="dk1"/>
              </a:solidFill>
              <a:latin typeface="Arial"/>
              <a:ea typeface="Arial"/>
              <a:cs typeface="Arial"/>
              <a:sym typeface="Arial"/>
            </a:endParaRPr>
          </a:p>
        </p:txBody>
      </p:sp>
      <p:sp>
        <p:nvSpPr>
          <p:cNvPr id="114" name="Shape 114"/>
          <p:cNvSpPr/>
          <p:nvPr/>
        </p:nvSpPr>
        <p:spPr>
          <a:xfrm>
            <a:off x="3141360" y="3189960"/>
            <a:ext cx="1126500" cy="1126500"/>
          </a:xfrm>
          <a:prstGeom prst="ellipse">
            <a:avLst/>
          </a:prstGeom>
          <a:solidFill>
            <a:srgbClr val="49ACC5">
              <a:alpha val="49800"/>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2100" u="none" cap="none" strike="noStrike">
                <a:solidFill>
                  <a:srgbClr val="000000"/>
                </a:solidFill>
                <a:latin typeface="Arial"/>
                <a:ea typeface="Arial"/>
                <a:cs typeface="Arial"/>
                <a:sym typeface="Arial"/>
              </a:rPr>
              <a:t>Food</a:t>
            </a:r>
            <a:endParaRPr b="0" i="0" sz="2100" u="none" cap="none" strike="noStrike">
              <a:solidFill>
                <a:schemeClr val="dk1"/>
              </a:solidFill>
              <a:latin typeface="Arial"/>
              <a:ea typeface="Arial"/>
              <a:cs typeface="Arial"/>
              <a:sym typeface="Arial"/>
            </a:endParaRPr>
          </a:p>
        </p:txBody>
      </p:sp>
      <p:sp>
        <p:nvSpPr>
          <p:cNvPr id="115" name="Shape 115"/>
          <p:cNvSpPr/>
          <p:nvPr/>
        </p:nvSpPr>
        <p:spPr>
          <a:xfrm>
            <a:off x="1869840" y="3924000"/>
            <a:ext cx="1126500" cy="1126500"/>
          </a:xfrm>
          <a:prstGeom prst="ellipse">
            <a:avLst/>
          </a:prstGeom>
          <a:solidFill>
            <a:srgbClr val="F79543">
              <a:alpha val="49800"/>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600" u="none" cap="none" strike="noStrike">
                <a:solidFill>
                  <a:srgbClr val="000000"/>
                </a:solidFill>
                <a:latin typeface="Arial"/>
                <a:ea typeface="Arial"/>
                <a:cs typeface="Arial"/>
                <a:sym typeface="Arial"/>
              </a:rPr>
              <a:t>Dispute</a:t>
            </a:r>
            <a:endParaRPr b="0" i="0" sz="1600" u="none" cap="none" strike="noStrike">
              <a:solidFill>
                <a:schemeClr val="dk1"/>
              </a:solidFill>
              <a:latin typeface="Arial"/>
              <a:ea typeface="Arial"/>
              <a:cs typeface="Arial"/>
              <a:sym typeface="Arial"/>
            </a:endParaRPr>
          </a:p>
        </p:txBody>
      </p:sp>
      <p:sp>
        <p:nvSpPr>
          <p:cNvPr id="116" name="Shape 116"/>
          <p:cNvSpPr/>
          <p:nvPr/>
        </p:nvSpPr>
        <p:spPr>
          <a:xfrm>
            <a:off x="598680" y="3189960"/>
            <a:ext cx="1126500" cy="1126500"/>
          </a:xfrm>
          <a:prstGeom prst="ellipse">
            <a:avLst/>
          </a:prstGeom>
          <a:solidFill>
            <a:srgbClr val="BF504D">
              <a:alpha val="49800"/>
            </a:srgb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200" u="none" cap="none" strike="noStrike">
                <a:solidFill>
                  <a:srgbClr val="000000"/>
                </a:solidFill>
                <a:latin typeface="Arial"/>
                <a:ea typeface="Arial"/>
                <a:cs typeface="Arial"/>
                <a:sym typeface="Arial"/>
              </a:rPr>
              <a:t>Educati</a:t>
            </a:r>
            <a:r>
              <a:rPr lang="en-US" sz="1200"/>
              <a:t>o</a:t>
            </a:r>
            <a:r>
              <a:rPr b="0" i="0" lang="en-US" sz="1200" u="none" cap="none" strike="noStrike">
                <a:solidFill>
                  <a:srgbClr val="000000"/>
                </a:solidFill>
                <a:latin typeface="Arial"/>
                <a:ea typeface="Arial"/>
                <a:cs typeface="Arial"/>
                <a:sym typeface="Arial"/>
              </a:rPr>
              <a:t>n</a:t>
            </a:r>
            <a:endParaRPr b="0" i="0" sz="1200" u="none" cap="none" strike="noStrike">
              <a:solidFill>
                <a:schemeClr val="dk1"/>
              </a:solidFill>
              <a:latin typeface="Arial"/>
              <a:ea typeface="Arial"/>
              <a:cs typeface="Arial"/>
              <a:sym typeface="Arial"/>
            </a:endParaRPr>
          </a:p>
        </p:txBody>
      </p:sp>
      <p:sp>
        <p:nvSpPr>
          <p:cNvPr id="117" name="Shape 117"/>
          <p:cNvSpPr/>
          <p:nvPr/>
        </p:nvSpPr>
        <p:spPr>
          <a:xfrm>
            <a:off x="598680" y="1721880"/>
            <a:ext cx="1126500" cy="1126500"/>
          </a:xfrm>
          <a:prstGeom prst="ellipse">
            <a:avLst/>
          </a:prstGeom>
          <a:solidFill>
            <a:schemeClr val="accent3">
              <a:alpha val="49800"/>
            </a:schemeClr>
          </a:solidFill>
          <a:ln cap="flat" cmpd="sng" w="25400">
            <a:solidFill>
              <a:schemeClr val="lt1"/>
            </a:solidFill>
            <a:prstDash val="solid"/>
            <a:round/>
            <a:headEnd len="sm" w="sm" type="none"/>
            <a:tailEnd len="sm" w="sm" type="none"/>
          </a:ln>
        </p:spPr>
        <p:txBody>
          <a:bodyPr anchorCtr="0" anchor="ctr" bIns="26625" lIns="26625" spcFirstLastPara="1" rIns="26625" wrap="square" tIns="26625">
            <a:noAutofit/>
          </a:bodyPr>
          <a:lstStyle/>
          <a:p>
            <a:pPr indent="0" lvl="0" marL="0" marR="0" rtl="0" algn="ctr">
              <a:lnSpc>
                <a:spcPct val="90000"/>
              </a:lnSpc>
              <a:spcBef>
                <a:spcPts val="0"/>
              </a:spcBef>
              <a:spcAft>
                <a:spcPts val="0"/>
              </a:spcAft>
              <a:buNone/>
            </a:pPr>
            <a:r>
              <a:rPr b="0" i="0" lang="en-US" sz="1600" u="none" cap="none" strike="noStrike">
                <a:solidFill>
                  <a:srgbClr val="000000"/>
                </a:solidFill>
                <a:latin typeface="Arial"/>
                <a:ea typeface="Arial"/>
                <a:cs typeface="Arial"/>
                <a:sym typeface="Arial"/>
              </a:rPr>
              <a:t>Ethnic conflict</a:t>
            </a:r>
            <a:endParaRPr b="0" i="0" sz="1600" u="none" cap="none" strike="noStrike">
              <a:solidFill>
                <a:schemeClr val="dk1"/>
              </a:solidFill>
              <a:latin typeface="Arial"/>
              <a:ea typeface="Arial"/>
              <a:cs typeface="Arial"/>
              <a:sym typeface="Arial"/>
            </a:endParaRPr>
          </a:p>
        </p:txBody>
      </p:sp>
      <p:sp>
        <p:nvSpPr>
          <p:cNvPr id="118" name="Shape 118"/>
          <p:cNvSpPr/>
          <p:nvPr/>
        </p:nvSpPr>
        <p:spPr>
          <a:xfrm rot="-1428885">
            <a:off x="4515993" y="1886764"/>
            <a:ext cx="945067" cy="991397"/>
          </a:xfrm>
          <a:prstGeom prst="rightArrow">
            <a:avLst>
              <a:gd fmla="val 50000" name="adj1"/>
              <a:gd fmla="val 50000" name="adj2"/>
            </a:avLst>
          </a:prstGeom>
          <a:solidFill>
            <a:srgbClr val="0000FF"/>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119" name="Shape 119"/>
          <p:cNvPicPr preferRelativeResize="0"/>
          <p:nvPr/>
        </p:nvPicPr>
        <p:blipFill rotWithShape="1">
          <a:blip r:embed="rId3">
            <a:alphaModFix/>
          </a:blip>
          <a:srcRect b="0" l="0" r="0" t="0"/>
          <a:stretch/>
        </p:blipFill>
        <p:spPr>
          <a:xfrm>
            <a:off x="5817120" y="462480"/>
            <a:ext cx="2159640" cy="2159640"/>
          </a:xfrm>
          <a:prstGeom prst="rect">
            <a:avLst/>
          </a:prstGeom>
          <a:noFill/>
          <a:ln>
            <a:noFill/>
          </a:ln>
        </p:spPr>
      </p:pic>
      <p:sp>
        <p:nvSpPr>
          <p:cNvPr id="120" name="Shape 120"/>
          <p:cNvSpPr/>
          <p:nvPr/>
        </p:nvSpPr>
        <p:spPr>
          <a:xfrm flipH="1" rot="-9371115">
            <a:off x="4515916" y="3282163"/>
            <a:ext cx="945067" cy="991001"/>
          </a:xfrm>
          <a:prstGeom prst="rightArrow">
            <a:avLst>
              <a:gd fmla="val 50000" name="adj1"/>
              <a:gd fmla="val 50000" name="adj2"/>
            </a:avLst>
          </a:prstGeom>
          <a:solidFill>
            <a:srgbClr val="FF0000"/>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121" name="Shape 121"/>
          <p:cNvPicPr preferRelativeResize="0"/>
          <p:nvPr/>
        </p:nvPicPr>
        <p:blipFill rotWithShape="1">
          <a:blip r:embed="rId4">
            <a:alphaModFix/>
          </a:blip>
          <a:srcRect b="0" l="0" r="0" t="0"/>
          <a:stretch/>
        </p:blipFill>
        <p:spPr>
          <a:xfrm>
            <a:off x="5817120" y="2775240"/>
            <a:ext cx="2159640" cy="2159640"/>
          </a:xfrm>
          <a:prstGeom prst="rect">
            <a:avLst/>
          </a:prstGeom>
          <a:noFill/>
          <a:ln>
            <a:noFill/>
          </a:ln>
        </p:spPr>
      </p:pic>
      <p:sp>
        <p:nvSpPr>
          <p:cNvPr id="122" name="Shape 122"/>
          <p:cNvSpPr/>
          <p:nvPr/>
        </p:nvSpPr>
        <p:spPr>
          <a:xfrm>
            <a:off x="5511050" y="2174050"/>
            <a:ext cx="3075300" cy="883800"/>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0" i="0" lang="en-US" sz="2400" u="none" cap="none" strike="noStrike">
                <a:solidFill>
                  <a:srgbClr val="0000FF"/>
                </a:solidFill>
                <a:latin typeface="Arial"/>
                <a:ea typeface="Arial"/>
                <a:cs typeface="Arial"/>
                <a:sym typeface="Arial"/>
              </a:rPr>
              <a:t>We’re going to solve </a:t>
            </a:r>
            <a:endParaRPr sz="2400">
              <a:solidFill>
                <a:srgbClr val="0000FF"/>
              </a:solidFill>
            </a:endParaRPr>
          </a:p>
          <a:p>
            <a:pPr indent="0" lvl="0" marL="0" marR="0" rtl="0" algn="ctr">
              <a:spcBef>
                <a:spcPts val="0"/>
              </a:spcBef>
              <a:spcAft>
                <a:spcPts val="0"/>
              </a:spcAft>
              <a:buNone/>
            </a:pPr>
            <a:r>
              <a:rPr b="0" i="0" lang="en-US" sz="2400" u="none" cap="none" strike="noStrike">
                <a:solidFill>
                  <a:srgbClr val="0000FF"/>
                </a:solidFill>
                <a:latin typeface="Arial"/>
                <a:ea typeface="Arial"/>
                <a:cs typeface="Arial"/>
                <a:sym typeface="Arial"/>
              </a:rPr>
              <a:t>them</a:t>
            </a:r>
            <a:endParaRPr b="0" i="0" sz="2400" u="none" cap="none" strike="noStrike">
              <a:solidFill>
                <a:srgbClr val="0000FF"/>
              </a:solidFill>
              <a:latin typeface="Arial"/>
              <a:ea typeface="Arial"/>
              <a:cs typeface="Arial"/>
              <a:sym typeface="Arial"/>
            </a:endParaRPr>
          </a:p>
        </p:txBody>
      </p:sp>
      <p:sp>
        <p:nvSpPr>
          <p:cNvPr id="123" name="Shape 123"/>
          <p:cNvSpPr/>
          <p:nvPr/>
        </p:nvSpPr>
        <p:spPr>
          <a:xfrm>
            <a:off x="4355972" y="4497500"/>
            <a:ext cx="4381200" cy="5166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2400" u="none" cap="none" strike="noStrike">
                <a:solidFill>
                  <a:srgbClr val="FF0000"/>
                </a:solidFill>
                <a:latin typeface="Arial"/>
                <a:ea typeface="Arial"/>
                <a:cs typeface="Arial"/>
                <a:sym typeface="Arial"/>
              </a:rPr>
              <a:t>Leave </a:t>
            </a:r>
            <a:r>
              <a:rPr lang="en-US" sz="2400">
                <a:solidFill>
                  <a:srgbClr val="FF0000"/>
                </a:solidFill>
              </a:rPr>
              <a:t>it</a:t>
            </a:r>
            <a:r>
              <a:rPr b="0" i="0" lang="en-US" sz="2400" u="none" cap="none" strike="noStrike">
                <a:solidFill>
                  <a:srgbClr val="FF0000"/>
                </a:solidFill>
                <a:latin typeface="Arial"/>
                <a:ea typeface="Arial"/>
                <a:cs typeface="Arial"/>
                <a:sym typeface="Arial"/>
              </a:rPr>
              <a:t> to the next Generation</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Shape 128"/>
          <p:cNvSpPr/>
          <p:nvPr/>
        </p:nvSpPr>
        <p:spPr>
          <a:xfrm>
            <a:off x="1014240" y="0"/>
            <a:ext cx="7595700" cy="88380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lang="en-US" sz="3600" strike="noStrike">
                <a:solidFill>
                  <a:srgbClr val="404040"/>
                </a:solidFill>
                <a:latin typeface="Arial"/>
                <a:ea typeface="Arial"/>
                <a:cs typeface="Arial"/>
                <a:sym typeface="Arial"/>
              </a:rPr>
              <a:t>Principles of a </a:t>
            </a:r>
            <a:r>
              <a:rPr b="1" lang="en-US" sz="3600">
                <a:solidFill>
                  <a:srgbClr val="404040"/>
                </a:solidFill>
              </a:rPr>
              <a:t>V</a:t>
            </a:r>
            <a:r>
              <a:rPr b="1" lang="en-US" sz="3600" strike="noStrike">
                <a:solidFill>
                  <a:srgbClr val="404040"/>
                </a:solidFill>
                <a:latin typeface="Arial"/>
                <a:ea typeface="Arial"/>
                <a:cs typeface="Arial"/>
                <a:sym typeface="Arial"/>
              </a:rPr>
              <a:t>olunteer </a:t>
            </a:r>
            <a:r>
              <a:rPr b="1" lang="en-US" sz="3600">
                <a:solidFill>
                  <a:srgbClr val="404040"/>
                </a:solidFill>
              </a:rPr>
              <a:t>A</a:t>
            </a:r>
            <a:r>
              <a:rPr b="1" lang="en-US" sz="3600" strike="noStrike">
                <a:solidFill>
                  <a:srgbClr val="404040"/>
                </a:solidFill>
                <a:latin typeface="Arial"/>
                <a:ea typeface="Arial"/>
                <a:cs typeface="Arial"/>
                <a:sym typeface="Arial"/>
              </a:rPr>
              <a:t>ctivity</a:t>
            </a:r>
            <a:endParaRPr b="0" sz="3600" strike="noStrike">
              <a:solidFill>
                <a:schemeClr val="dk1"/>
              </a:solidFill>
              <a:latin typeface="Arial"/>
              <a:ea typeface="Arial"/>
              <a:cs typeface="Arial"/>
              <a:sym typeface="Arial"/>
            </a:endParaRPr>
          </a:p>
        </p:txBody>
      </p:sp>
      <p:sp>
        <p:nvSpPr>
          <p:cNvPr id="129" name="Shape 129"/>
          <p:cNvSpPr/>
          <p:nvPr/>
        </p:nvSpPr>
        <p:spPr>
          <a:xfrm>
            <a:off x="2094384" y="1020600"/>
            <a:ext cx="2546700" cy="1313400"/>
          </a:xfrm>
          <a:prstGeom prst="rect">
            <a:avLst/>
          </a:prstGeom>
          <a:gradFill>
            <a:gsLst>
              <a:gs pos="0">
                <a:srgbClr val="982D2B"/>
              </a:gs>
              <a:gs pos="80000">
                <a:srgbClr val="C83D39"/>
              </a:gs>
              <a:gs pos="100000">
                <a:srgbClr val="CC3A36"/>
              </a:gs>
            </a:gsLst>
            <a:lin ang="16200000" scaled="0"/>
          </a:gradFill>
          <a:ln>
            <a:noFill/>
          </a:ln>
          <a:effectLst>
            <a:outerShdw blurRad="40000" rotWithShape="0" dir="5400000" dist="23000">
              <a:srgbClr val="000000">
                <a:alpha val="34901"/>
              </a:srgbClr>
            </a:outerShdw>
          </a:effectLst>
        </p:spPr>
        <p:txBody>
          <a:bodyPr anchorCtr="0" anchor="ctr" bIns="178900" lIns="178900" spcFirstLastPara="1" rIns="178900" wrap="square" tIns="178900">
            <a:noAutofit/>
          </a:bodyPr>
          <a:lstStyle/>
          <a:p>
            <a:pPr indent="0" lvl="0" marL="0" marR="0" rtl="0" algn="ctr">
              <a:lnSpc>
                <a:spcPct val="90000"/>
              </a:lnSpc>
              <a:spcBef>
                <a:spcPts val="0"/>
              </a:spcBef>
              <a:spcAft>
                <a:spcPts val="0"/>
              </a:spcAft>
              <a:buNone/>
            </a:pPr>
            <a:r>
              <a:rPr lang="en-US" sz="3600">
                <a:solidFill>
                  <a:srgbClr val="FFFFFF"/>
                </a:solidFill>
                <a:latin typeface="Arial"/>
                <a:ea typeface="Arial"/>
                <a:cs typeface="Arial"/>
                <a:sym typeface="Arial"/>
              </a:rPr>
              <a:t>A</a:t>
            </a:r>
            <a:r>
              <a:rPr b="0" lang="en-US" sz="3600" strike="noStrike">
                <a:solidFill>
                  <a:srgbClr val="FFFFFF"/>
                </a:solidFill>
                <a:latin typeface="Arial"/>
                <a:ea typeface="Arial"/>
                <a:cs typeface="Arial"/>
                <a:sym typeface="Arial"/>
              </a:rPr>
              <a:t>utonomy</a:t>
            </a:r>
            <a:endParaRPr b="0" sz="3600" strike="noStrike">
              <a:solidFill>
                <a:schemeClr val="dk1"/>
              </a:solidFill>
              <a:latin typeface="Arial"/>
              <a:ea typeface="Arial"/>
              <a:cs typeface="Arial"/>
              <a:sym typeface="Arial"/>
            </a:endParaRPr>
          </a:p>
        </p:txBody>
      </p:sp>
      <p:sp>
        <p:nvSpPr>
          <p:cNvPr id="130" name="Shape 130"/>
          <p:cNvSpPr/>
          <p:nvPr/>
        </p:nvSpPr>
        <p:spPr>
          <a:xfrm>
            <a:off x="4948320" y="1020600"/>
            <a:ext cx="2546700" cy="1313400"/>
          </a:xfrm>
          <a:prstGeom prst="rect">
            <a:avLst/>
          </a:prstGeom>
          <a:gradFill>
            <a:gsLst>
              <a:gs pos="0">
                <a:srgbClr val="759336"/>
              </a:gs>
              <a:gs pos="80000">
                <a:srgbClr val="99C247"/>
              </a:gs>
              <a:gs pos="100000">
                <a:srgbClr val="9BC545"/>
              </a:gs>
            </a:gsLst>
            <a:lin ang="16200000" scaled="0"/>
          </a:gradFill>
          <a:ln>
            <a:noFill/>
          </a:ln>
          <a:effectLst>
            <a:outerShdw blurRad="40000" rotWithShape="0" dir="5400000" dist="23000">
              <a:srgbClr val="000000">
                <a:alpha val="34901"/>
              </a:srgbClr>
            </a:outerShdw>
          </a:effectLst>
        </p:spPr>
        <p:txBody>
          <a:bodyPr anchorCtr="0" anchor="ctr" bIns="178900" lIns="178900" spcFirstLastPara="1" rIns="178900" wrap="square" tIns="178900">
            <a:noAutofit/>
          </a:bodyPr>
          <a:lstStyle/>
          <a:p>
            <a:pPr indent="0" lvl="0" marL="0" marR="0" rtl="0" algn="ctr">
              <a:lnSpc>
                <a:spcPct val="90000"/>
              </a:lnSpc>
              <a:spcBef>
                <a:spcPts val="0"/>
              </a:spcBef>
              <a:spcAft>
                <a:spcPts val="0"/>
              </a:spcAft>
              <a:buNone/>
            </a:pPr>
            <a:r>
              <a:rPr lang="en-US" sz="3000">
                <a:solidFill>
                  <a:srgbClr val="FFFFFF"/>
                </a:solidFill>
                <a:latin typeface="Arial"/>
                <a:ea typeface="Arial"/>
                <a:cs typeface="Arial"/>
                <a:sym typeface="Arial"/>
              </a:rPr>
              <a:t>Cooperation</a:t>
            </a:r>
            <a:endParaRPr b="0" sz="3000" strike="noStrike">
              <a:solidFill>
                <a:schemeClr val="dk1"/>
              </a:solidFill>
              <a:latin typeface="Arial"/>
              <a:ea typeface="Arial"/>
              <a:cs typeface="Arial"/>
              <a:sym typeface="Arial"/>
            </a:endParaRPr>
          </a:p>
        </p:txBody>
      </p:sp>
      <p:sp>
        <p:nvSpPr>
          <p:cNvPr id="131" name="Shape 131"/>
          <p:cNvSpPr/>
          <p:nvPr/>
        </p:nvSpPr>
        <p:spPr>
          <a:xfrm>
            <a:off x="2094384" y="2553480"/>
            <a:ext cx="2546700" cy="1313400"/>
          </a:xfrm>
          <a:prstGeom prst="rect">
            <a:avLst/>
          </a:prstGeom>
          <a:gradFill>
            <a:gsLst>
              <a:gs pos="0">
                <a:srgbClr val="5D427D"/>
              </a:gs>
              <a:gs pos="80000">
                <a:srgbClr val="7A57A5"/>
              </a:gs>
              <a:gs pos="100000">
                <a:srgbClr val="7A56A7"/>
              </a:gs>
            </a:gsLst>
            <a:lin ang="16200000" scaled="0"/>
          </a:gradFill>
          <a:ln>
            <a:noFill/>
          </a:ln>
          <a:effectLst>
            <a:outerShdw blurRad="40000" rotWithShape="0" dir="5400000" dist="23000">
              <a:srgbClr val="000000">
                <a:alpha val="34901"/>
              </a:srgbClr>
            </a:outerShdw>
          </a:effectLst>
        </p:spPr>
        <p:txBody>
          <a:bodyPr anchorCtr="0" anchor="ctr" bIns="178900" lIns="178900" spcFirstLastPara="1" rIns="178900" wrap="square" tIns="178900">
            <a:noAutofit/>
          </a:bodyPr>
          <a:lstStyle/>
          <a:p>
            <a:pPr indent="0" lvl="0" marL="0" marR="0" rtl="0" algn="ctr">
              <a:lnSpc>
                <a:spcPct val="90000"/>
              </a:lnSpc>
              <a:spcBef>
                <a:spcPts val="0"/>
              </a:spcBef>
              <a:spcAft>
                <a:spcPts val="0"/>
              </a:spcAft>
              <a:buNone/>
            </a:pPr>
            <a:r>
              <a:rPr b="0" lang="en-US" sz="3600" strike="noStrike">
                <a:solidFill>
                  <a:srgbClr val="FFFFFF"/>
                </a:solidFill>
                <a:latin typeface="Arial"/>
                <a:ea typeface="Arial"/>
                <a:cs typeface="Arial"/>
                <a:sym typeface="Arial"/>
              </a:rPr>
              <a:t>Public Benefit</a:t>
            </a:r>
            <a:endParaRPr b="0" sz="3600" strike="noStrike">
              <a:solidFill>
                <a:schemeClr val="dk1"/>
              </a:solidFill>
              <a:latin typeface="Arial"/>
              <a:ea typeface="Arial"/>
              <a:cs typeface="Arial"/>
              <a:sym typeface="Arial"/>
            </a:endParaRPr>
          </a:p>
        </p:txBody>
      </p:sp>
      <p:sp>
        <p:nvSpPr>
          <p:cNvPr id="132" name="Shape 132"/>
          <p:cNvSpPr/>
          <p:nvPr/>
        </p:nvSpPr>
        <p:spPr>
          <a:xfrm>
            <a:off x="4948320" y="2553480"/>
            <a:ext cx="2546700" cy="1313400"/>
          </a:xfrm>
          <a:prstGeom prst="rect">
            <a:avLst/>
          </a:prstGeom>
          <a:gradFill>
            <a:gsLst>
              <a:gs pos="0">
                <a:srgbClr val="27869E"/>
              </a:gs>
              <a:gs pos="80000">
                <a:srgbClr val="34B0D0"/>
              </a:gs>
              <a:gs pos="100000">
                <a:srgbClr val="30B3D4"/>
              </a:gs>
            </a:gsLst>
            <a:lin ang="16200000" scaled="0"/>
          </a:gradFill>
          <a:ln>
            <a:noFill/>
          </a:ln>
          <a:effectLst>
            <a:outerShdw blurRad="40000" rotWithShape="0" dir="5400000" dist="23000">
              <a:srgbClr val="000000">
                <a:alpha val="34901"/>
              </a:srgbClr>
            </a:outerShdw>
          </a:effectLst>
        </p:spPr>
        <p:txBody>
          <a:bodyPr anchorCtr="0" anchor="ctr" bIns="178900" lIns="178900" spcFirstLastPara="1" rIns="178900" wrap="square" tIns="178900">
            <a:noAutofit/>
          </a:bodyPr>
          <a:lstStyle/>
          <a:p>
            <a:pPr indent="0" lvl="0" marL="0" marR="0" rtl="0" algn="ctr">
              <a:lnSpc>
                <a:spcPct val="90000"/>
              </a:lnSpc>
              <a:spcBef>
                <a:spcPts val="0"/>
              </a:spcBef>
              <a:spcAft>
                <a:spcPts val="0"/>
              </a:spcAft>
              <a:buNone/>
            </a:pPr>
            <a:r>
              <a:rPr lang="en-US" sz="3500">
                <a:solidFill>
                  <a:srgbClr val="FFFFFF"/>
                </a:solidFill>
                <a:latin typeface="Arial"/>
                <a:ea typeface="Arial"/>
                <a:cs typeface="Arial"/>
                <a:sym typeface="Arial"/>
              </a:rPr>
              <a:t>C</a:t>
            </a:r>
            <a:r>
              <a:rPr b="0" lang="en-US" sz="3500" strike="noStrike">
                <a:solidFill>
                  <a:srgbClr val="FFFFFF"/>
                </a:solidFill>
                <a:latin typeface="Arial"/>
                <a:ea typeface="Arial"/>
                <a:cs typeface="Arial"/>
                <a:sym typeface="Arial"/>
              </a:rPr>
              <a:t>reativity</a:t>
            </a:r>
            <a:endParaRPr b="0" sz="3500" strike="noStrike">
              <a:solidFill>
                <a:schemeClr val="dk1"/>
              </a:solidFill>
              <a:latin typeface="Arial"/>
              <a:ea typeface="Arial"/>
              <a:cs typeface="Arial"/>
              <a:sym typeface="Arial"/>
            </a:endParaRPr>
          </a:p>
        </p:txBody>
      </p:sp>
      <p:sp>
        <p:nvSpPr>
          <p:cNvPr id="133" name="Shape 133"/>
          <p:cNvSpPr/>
          <p:nvPr/>
        </p:nvSpPr>
        <p:spPr>
          <a:xfrm>
            <a:off x="4298880" y="4084678"/>
            <a:ext cx="1079400" cy="359400"/>
          </a:xfrm>
          <a:prstGeom prst="downArrow">
            <a:avLst>
              <a:gd fmla="val 50000" name="adj1"/>
              <a:gd fmla="val 64766" name="adj2"/>
            </a:avLst>
          </a:prstGeom>
          <a:solidFill>
            <a:srgbClr val="0070C0"/>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4" name="Shape 134"/>
          <p:cNvSpPr/>
          <p:nvPr/>
        </p:nvSpPr>
        <p:spPr>
          <a:xfrm>
            <a:off x="486075" y="4199225"/>
            <a:ext cx="8123700" cy="8208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z="2400" strike="noStrike">
                <a:solidFill>
                  <a:srgbClr val="FF0000"/>
                </a:solidFill>
                <a:latin typeface="Arial"/>
                <a:ea typeface="Arial"/>
                <a:cs typeface="Arial"/>
                <a:sym typeface="Arial"/>
              </a:rPr>
              <a:t>Stimulating one’s identity and developing one’s character</a:t>
            </a:r>
            <a:endParaRPr b="0" sz="2400"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Shape 139"/>
          <p:cNvSpPr/>
          <p:nvPr/>
        </p:nvSpPr>
        <p:spPr>
          <a:xfrm>
            <a:off x="710160" y="150572"/>
            <a:ext cx="7595700" cy="88380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lang="en-US" sz="3600" strike="noStrike">
                <a:solidFill>
                  <a:srgbClr val="404040"/>
                </a:solidFill>
                <a:latin typeface="Arial"/>
                <a:ea typeface="Arial"/>
                <a:cs typeface="Arial"/>
                <a:sym typeface="Arial"/>
              </a:rPr>
              <a:t>Educational effects of volunteer activit</a:t>
            </a:r>
            <a:r>
              <a:rPr b="1" lang="en-US" sz="3600">
                <a:solidFill>
                  <a:srgbClr val="404040"/>
                </a:solidFill>
              </a:rPr>
              <a:t>ies</a:t>
            </a:r>
            <a:endParaRPr b="0" sz="3600" strike="noStrike">
              <a:solidFill>
                <a:schemeClr val="dk1"/>
              </a:solidFill>
              <a:latin typeface="Arial"/>
              <a:ea typeface="Arial"/>
              <a:cs typeface="Arial"/>
              <a:sym typeface="Arial"/>
            </a:endParaRPr>
          </a:p>
        </p:txBody>
      </p:sp>
      <p:sp>
        <p:nvSpPr>
          <p:cNvPr id="140" name="Shape 140"/>
          <p:cNvSpPr/>
          <p:nvPr/>
        </p:nvSpPr>
        <p:spPr>
          <a:xfrm>
            <a:off x="5750024" y="3940560"/>
            <a:ext cx="2436900" cy="1107000"/>
          </a:xfrm>
          <a:prstGeom prst="roundRect">
            <a:avLst>
              <a:gd fmla="val 10000" name="adj"/>
            </a:avLst>
          </a:prstGeom>
          <a:solidFill>
            <a:schemeClr val="lt1">
              <a:alpha val="89803"/>
            </a:schemeClr>
          </a:solidFill>
          <a:ln cap="flat" cmpd="sng" w="25400">
            <a:solidFill>
              <a:schemeClr val="accent4"/>
            </a:solidFill>
            <a:prstDash val="solid"/>
            <a:round/>
            <a:headEnd len="sm" w="sm" type="none"/>
            <a:tailEnd len="sm" w="sm" type="none"/>
          </a:ln>
        </p:spPr>
        <p:txBody>
          <a:bodyPr anchorCtr="0" anchor="t" bIns="69825" lIns="801350" spcFirstLastPara="1" rIns="45700" wrap="square" tIns="347025">
            <a:noAutofit/>
          </a:bodyPr>
          <a:lstStyle/>
          <a:p>
            <a:pPr indent="0" lvl="1" marL="720" marR="0" rtl="0" algn="l">
              <a:lnSpc>
                <a:spcPct val="9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41" name="Shape 141"/>
          <p:cNvSpPr/>
          <p:nvPr/>
        </p:nvSpPr>
        <p:spPr>
          <a:xfrm>
            <a:off x="706836" y="3898125"/>
            <a:ext cx="2507400" cy="1196100"/>
          </a:xfrm>
          <a:prstGeom prst="roundRect">
            <a:avLst>
              <a:gd fmla="val 10000" name="adj"/>
            </a:avLst>
          </a:prstGeom>
          <a:solidFill>
            <a:schemeClr val="lt1">
              <a:alpha val="89803"/>
            </a:schemeClr>
          </a:solidFill>
          <a:ln cap="flat" cmpd="sng" w="25400">
            <a:solidFill>
              <a:srgbClr val="49ACC5"/>
            </a:solidFill>
            <a:prstDash val="solid"/>
            <a:round/>
            <a:headEnd len="sm" w="sm" type="none"/>
            <a:tailEnd len="sm" w="sm" type="none"/>
          </a:ln>
        </p:spPr>
        <p:txBody>
          <a:bodyPr anchorCtr="0" anchor="t" bIns="68750" lIns="68750" spcFirstLastPara="1" rIns="45700" wrap="square" tIns="331900">
            <a:noAutofit/>
          </a:bodyPr>
          <a:lstStyle/>
          <a:p>
            <a:pPr indent="-37560" lvl="1" marL="114480" marR="0" rtl="0" algn="l">
              <a:lnSpc>
                <a:spcPct val="90000"/>
              </a:lnSpc>
              <a:spcBef>
                <a:spcPts val="0"/>
              </a:spcBef>
              <a:spcAft>
                <a:spcPts val="0"/>
              </a:spcAft>
              <a:buClr>
                <a:srgbClr val="000000"/>
              </a:buClr>
              <a:buSzPts val="1200"/>
              <a:buFont typeface="Noto Sans Symbols"/>
              <a:buNone/>
            </a:pPr>
            <a:r>
              <a:t/>
            </a:r>
            <a:endParaRPr b="0" i="0" sz="1200" u="none" cap="none" strike="noStrike">
              <a:solidFill>
                <a:schemeClr val="dk1"/>
              </a:solidFill>
              <a:latin typeface="Arial"/>
              <a:ea typeface="Arial"/>
              <a:cs typeface="Arial"/>
              <a:sym typeface="Arial"/>
            </a:endParaRPr>
          </a:p>
        </p:txBody>
      </p:sp>
      <p:sp>
        <p:nvSpPr>
          <p:cNvPr id="142" name="Shape 142"/>
          <p:cNvSpPr/>
          <p:nvPr/>
        </p:nvSpPr>
        <p:spPr>
          <a:xfrm>
            <a:off x="5750024" y="948646"/>
            <a:ext cx="2436900" cy="1299600"/>
          </a:xfrm>
          <a:prstGeom prst="roundRect">
            <a:avLst>
              <a:gd fmla="val 10000" name="adj"/>
            </a:avLst>
          </a:prstGeom>
          <a:solidFill>
            <a:schemeClr val="lt1">
              <a:alpha val="89803"/>
            </a:schemeClr>
          </a:solidFill>
          <a:ln cap="flat" cmpd="sng" w="25400">
            <a:solidFill>
              <a:schemeClr val="accent3"/>
            </a:solidFill>
            <a:prstDash val="solid"/>
            <a:round/>
            <a:headEnd len="sm" w="sm" type="none"/>
            <a:tailEnd len="sm" w="sm" type="none"/>
          </a:ln>
        </p:spPr>
        <p:txBody>
          <a:bodyPr anchorCtr="0" anchor="t" bIns="399600" lIns="805675" spcFirstLastPara="1" rIns="45700" wrap="square" tIns="74150">
            <a:noAutofit/>
          </a:bodyPr>
          <a:lstStyle/>
          <a:p>
            <a:pPr indent="0" lvl="1" marL="720" marR="0" rtl="0" algn="l">
              <a:lnSpc>
                <a:spcPct val="9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43" name="Shape 143"/>
          <p:cNvSpPr/>
          <p:nvPr/>
        </p:nvSpPr>
        <p:spPr>
          <a:xfrm>
            <a:off x="671787" y="959103"/>
            <a:ext cx="2710800" cy="1299600"/>
          </a:xfrm>
          <a:prstGeom prst="roundRect">
            <a:avLst>
              <a:gd fmla="val 10000" name="adj"/>
            </a:avLst>
          </a:prstGeom>
          <a:solidFill>
            <a:schemeClr val="lt1">
              <a:alpha val="89803"/>
            </a:schemeClr>
          </a:solidFill>
          <a:ln cap="flat" cmpd="sng" w="25400">
            <a:solidFill>
              <a:srgbClr val="BF504D"/>
            </a:solidFill>
            <a:prstDash val="solid"/>
            <a:round/>
            <a:headEnd len="sm" w="sm" type="none"/>
            <a:tailEnd len="sm" w="sm" type="none"/>
          </a:ln>
        </p:spPr>
        <p:txBody>
          <a:bodyPr anchorCtr="0" anchor="t" bIns="399600" lIns="74150" spcFirstLastPara="1" rIns="45700" wrap="square" tIns="74150">
            <a:noAutofit/>
          </a:bodyPr>
          <a:lstStyle/>
          <a:p>
            <a:pPr indent="0" lvl="1" marL="720" marR="0" rtl="0" algn="l">
              <a:lnSpc>
                <a:spcPct val="9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44" name="Shape 144"/>
          <p:cNvSpPr/>
          <p:nvPr/>
        </p:nvSpPr>
        <p:spPr>
          <a:xfrm>
            <a:off x="2605200" y="1204318"/>
            <a:ext cx="1807200" cy="1773900"/>
          </a:xfrm>
          <a:custGeom>
            <a:pathLst>
              <a:path extrusionOk="0" h="120000" w="120000">
                <a:moveTo>
                  <a:pt x="0" y="120000"/>
                </a:moveTo>
                <a:lnTo>
                  <a:pt x="0" y="120000"/>
                </a:lnTo>
                <a:cubicBezTo>
                  <a:pt x="0" y="53726"/>
                  <a:pt x="53726" y="0"/>
                  <a:pt x="120000" y="0"/>
                </a:cubicBezTo>
                <a:lnTo>
                  <a:pt x="120000" y="120000"/>
                </a:lnTo>
                <a:close/>
              </a:path>
            </a:pathLst>
          </a:custGeom>
          <a:solidFill>
            <a:srgbClr val="BF504D"/>
          </a:solidFill>
          <a:ln cap="flat" cmpd="sng" w="25400">
            <a:solidFill>
              <a:schemeClr val="lt1"/>
            </a:solidFill>
            <a:prstDash val="solid"/>
            <a:round/>
            <a:headEnd len="sm" w="sm" type="none"/>
            <a:tailEnd len="sm" w="sm" type="none"/>
          </a:ln>
        </p:spPr>
        <p:txBody>
          <a:bodyPr anchorCtr="0" anchor="ctr" bIns="85300" lIns="85300" spcFirstLastPara="1" rIns="85300" wrap="square" tIns="85300">
            <a:noAutofit/>
          </a:bodyPr>
          <a:lstStyle/>
          <a:p>
            <a:pPr indent="0" lvl="0" marL="0" marR="0" rtl="0" algn="ctr">
              <a:lnSpc>
                <a:spcPct val="90000"/>
              </a:lnSpc>
              <a:spcBef>
                <a:spcPts val="0"/>
              </a:spcBef>
              <a:spcAft>
                <a:spcPts val="0"/>
              </a:spcAft>
              <a:buNone/>
            </a:pPr>
            <a:r>
              <a:rPr b="0" lang="en-US" sz="1200" strike="noStrike">
                <a:solidFill>
                  <a:srgbClr val="C0504D"/>
                </a:solidFill>
                <a:latin typeface="Arial"/>
                <a:ea typeface="Arial"/>
                <a:cs typeface="Arial"/>
                <a:sym typeface="Arial"/>
              </a:rPr>
              <a:t>社会を支える担い手の認識</a:t>
            </a:r>
            <a:endParaRPr b="0" sz="1200" strike="noStrike">
              <a:solidFill>
                <a:schemeClr val="dk1"/>
              </a:solidFill>
              <a:latin typeface="Arial"/>
              <a:ea typeface="Arial"/>
              <a:cs typeface="Arial"/>
              <a:sym typeface="Arial"/>
            </a:endParaRPr>
          </a:p>
        </p:txBody>
      </p:sp>
      <p:sp>
        <p:nvSpPr>
          <p:cNvPr id="145" name="Shape 145"/>
          <p:cNvSpPr/>
          <p:nvPr/>
        </p:nvSpPr>
        <p:spPr>
          <a:xfrm rot="5400000">
            <a:off x="4463530" y="1186948"/>
            <a:ext cx="1773900" cy="1807200"/>
          </a:xfrm>
          <a:custGeom>
            <a:pathLst>
              <a:path extrusionOk="0" h="120000" w="120000">
                <a:moveTo>
                  <a:pt x="0" y="120000"/>
                </a:moveTo>
                <a:lnTo>
                  <a:pt x="0" y="120000"/>
                </a:lnTo>
                <a:cubicBezTo>
                  <a:pt x="0" y="53726"/>
                  <a:pt x="53726" y="0"/>
                  <a:pt x="120000" y="0"/>
                </a:cubicBezTo>
                <a:lnTo>
                  <a:pt x="120000" y="120000"/>
                </a:lnTo>
                <a:close/>
              </a:path>
            </a:pathLst>
          </a:custGeom>
          <a:solidFill>
            <a:schemeClr val="accent3"/>
          </a:solidFill>
          <a:ln cap="flat" cmpd="sng" w="25400">
            <a:solidFill>
              <a:schemeClr val="lt1"/>
            </a:solidFill>
            <a:prstDash val="solid"/>
            <a:round/>
            <a:headEnd len="sm" w="sm" type="none"/>
            <a:tailEnd len="sm" w="sm" type="none"/>
          </a:ln>
        </p:spPr>
        <p:txBody>
          <a:bodyPr anchorCtr="0" anchor="ctr" bIns="85300" lIns="85300" spcFirstLastPara="1" rIns="85300" wrap="square" tIns="85300">
            <a:noAutofit/>
          </a:bodyPr>
          <a:lstStyle/>
          <a:p>
            <a:pPr indent="0" lvl="0" marL="0" marR="0" rtl="0" algn="ctr">
              <a:lnSpc>
                <a:spcPct val="90000"/>
              </a:lnSpc>
              <a:spcBef>
                <a:spcPts val="0"/>
              </a:spcBef>
              <a:spcAft>
                <a:spcPts val="0"/>
              </a:spcAft>
              <a:buNone/>
            </a:pPr>
            <a:r>
              <a:rPr b="0" lang="en-US" sz="1200" strike="noStrike">
                <a:solidFill>
                  <a:srgbClr val="9BBB59"/>
                </a:solidFill>
                <a:latin typeface="Arial"/>
                <a:ea typeface="Arial"/>
                <a:cs typeface="Arial"/>
                <a:sym typeface="Arial"/>
              </a:rPr>
              <a:t>社会問題の理解</a:t>
            </a:r>
            <a:endParaRPr b="0" sz="1200" strike="noStrike">
              <a:solidFill>
                <a:schemeClr val="dk1"/>
              </a:solidFill>
              <a:latin typeface="Arial"/>
              <a:ea typeface="Arial"/>
              <a:cs typeface="Arial"/>
              <a:sym typeface="Arial"/>
            </a:endParaRPr>
          </a:p>
        </p:txBody>
      </p:sp>
      <p:sp>
        <p:nvSpPr>
          <p:cNvPr id="146" name="Shape 146"/>
          <p:cNvSpPr/>
          <p:nvPr/>
        </p:nvSpPr>
        <p:spPr>
          <a:xfrm rot="10800000">
            <a:off x="4446880" y="3052568"/>
            <a:ext cx="1807200" cy="1773900"/>
          </a:xfrm>
          <a:custGeom>
            <a:pathLst>
              <a:path extrusionOk="0" h="120000" w="120000">
                <a:moveTo>
                  <a:pt x="0" y="120000"/>
                </a:moveTo>
                <a:lnTo>
                  <a:pt x="0" y="120000"/>
                </a:lnTo>
                <a:cubicBezTo>
                  <a:pt x="0" y="53726"/>
                  <a:pt x="53726" y="0"/>
                  <a:pt x="120000" y="0"/>
                </a:cubicBezTo>
                <a:lnTo>
                  <a:pt x="120000" y="120000"/>
                </a:lnTo>
                <a:close/>
              </a:path>
            </a:pathLst>
          </a:custGeom>
          <a:solidFill>
            <a:schemeClr val="accent4"/>
          </a:solidFill>
          <a:ln cap="flat" cmpd="sng" w="25400">
            <a:solidFill>
              <a:schemeClr val="lt1"/>
            </a:solidFill>
            <a:prstDash val="solid"/>
            <a:round/>
            <a:headEnd len="sm" w="sm" type="none"/>
            <a:tailEnd len="sm" w="sm" type="none"/>
          </a:ln>
        </p:spPr>
        <p:txBody>
          <a:bodyPr anchorCtr="0" anchor="ctr" bIns="85300" lIns="85300" spcFirstLastPara="1" rIns="85300" wrap="square" tIns="85300">
            <a:noAutofit/>
          </a:bodyPr>
          <a:lstStyle/>
          <a:p>
            <a:pPr indent="0" lvl="0" marL="0" marR="0" rtl="0" algn="ctr">
              <a:lnSpc>
                <a:spcPct val="90000"/>
              </a:lnSpc>
              <a:spcBef>
                <a:spcPts val="0"/>
              </a:spcBef>
              <a:spcAft>
                <a:spcPts val="0"/>
              </a:spcAft>
              <a:buNone/>
            </a:pPr>
            <a:r>
              <a:rPr b="0" lang="en-US" sz="1200" strike="noStrike">
                <a:solidFill>
                  <a:srgbClr val="8064A2"/>
                </a:solidFill>
                <a:latin typeface="Arial"/>
                <a:ea typeface="Arial"/>
                <a:cs typeface="Arial"/>
                <a:sym typeface="Arial"/>
              </a:rPr>
              <a:t>自分自身の理解</a:t>
            </a:r>
            <a:endParaRPr b="0" sz="1200" strike="noStrike">
              <a:solidFill>
                <a:schemeClr val="dk1"/>
              </a:solidFill>
              <a:latin typeface="Arial"/>
              <a:ea typeface="Arial"/>
              <a:cs typeface="Arial"/>
              <a:sym typeface="Arial"/>
            </a:endParaRPr>
          </a:p>
        </p:txBody>
      </p:sp>
      <p:sp>
        <p:nvSpPr>
          <p:cNvPr id="147" name="Shape 147"/>
          <p:cNvSpPr/>
          <p:nvPr/>
        </p:nvSpPr>
        <p:spPr>
          <a:xfrm rot="-5400000">
            <a:off x="2621850" y="3029490"/>
            <a:ext cx="1773900" cy="1807200"/>
          </a:xfrm>
          <a:custGeom>
            <a:pathLst>
              <a:path extrusionOk="0" h="120000" w="120000">
                <a:moveTo>
                  <a:pt x="0" y="120000"/>
                </a:moveTo>
                <a:lnTo>
                  <a:pt x="0" y="120000"/>
                </a:lnTo>
                <a:cubicBezTo>
                  <a:pt x="0" y="53726"/>
                  <a:pt x="53726" y="0"/>
                  <a:pt x="120000" y="0"/>
                </a:cubicBezTo>
                <a:lnTo>
                  <a:pt x="120000" y="120000"/>
                </a:lnTo>
                <a:close/>
              </a:path>
            </a:pathLst>
          </a:cu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8" name="Shape 148"/>
          <p:cNvSpPr txBox="1"/>
          <p:nvPr/>
        </p:nvSpPr>
        <p:spPr>
          <a:xfrm>
            <a:off x="3134489" y="3046054"/>
            <a:ext cx="1277700" cy="1254300"/>
          </a:xfrm>
          <a:prstGeom prst="rect">
            <a:avLst/>
          </a:prstGeom>
          <a:noFill/>
          <a:ln>
            <a:noFill/>
          </a:ln>
        </p:spPr>
        <p:txBody>
          <a:bodyPr anchorCtr="0" anchor="ctr" bIns="85300" lIns="85300" spcFirstLastPara="1" rIns="85300" wrap="square" tIns="85300">
            <a:noAutofit/>
          </a:bodyPr>
          <a:lstStyle/>
          <a:p>
            <a:pPr indent="0" lvl="0" marL="0" marR="0" rtl="0" algn="ctr">
              <a:lnSpc>
                <a:spcPct val="90000"/>
              </a:lnSpc>
              <a:spcBef>
                <a:spcPts val="0"/>
              </a:spcBef>
              <a:spcAft>
                <a:spcPts val="0"/>
              </a:spcAft>
              <a:buNone/>
            </a:pPr>
            <a:r>
              <a:rPr b="0" lang="en-US" sz="1200" strike="noStrike">
                <a:solidFill>
                  <a:srgbClr val="4BACC6"/>
                </a:solidFill>
                <a:latin typeface="Arial"/>
                <a:ea typeface="Arial"/>
                <a:cs typeface="Arial"/>
                <a:sym typeface="Arial"/>
              </a:rPr>
              <a:t>活動に関わる他者の理解</a:t>
            </a:r>
            <a:endParaRPr b="0" sz="1200" strike="noStrike">
              <a:solidFill>
                <a:schemeClr val="dk1"/>
              </a:solidFill>
              <a:latin typeface="Arial"/>
              <a:ea typeface="Arial"/>
              <a:cs typeface="Arial"/>
              <a:sym typeface="Arial"/>
            </a:endParaRPr>
          </a:p>
        </p:txBody>
      </p:sp>
      <p:sp>
        <p:nvSpPr>
          <p:cNvPr id="149" name="Shape 149"/>
          <p:cNvSpPr/>
          <p:nvPr/>
        </p:nvSpPr>
        <p:spPr>
          <a:xfrm>
            <a:off x="2901129" y="1933047"/>
            <a:ext cx="1467000" cy="638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Awareness </a:t>
            </a:r>
            <a:r>
              <a:rPr lang="en-US"/>
              <a:t>as</a:t>
            </a:r>
            <a:r>
              <a:rPr b="0" lang="en-US" strike="noStrike">
                <a:solidFill>
                  <a:srgbClr val="000000"/>
                </a:solidFill>
                <a:latin typeface="Arial"/>
                <a:ea typeface="Arial"/>
                <a:cs typeface="Arial"/>
                <a:sym typeface="Arial"/>
              </a:rPr>
              <a:t> </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leaders of </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society</a:t>
            </a:r>
            <a:endParaRPr b="0" strike="noStrike">
              <a:solidFill>
                <a:schemeClr val="dk1"/>
              </a:solidFill>
              <a:latin typeface="Arial"/>
              <a:ea typeface="Arial"/>
              <a:cs typeface="Arial"/>
              <a:sym typeface="Arial"/>
            </a:endParaRPr>
          </a:p>
        </p:txBody>
      </p:sp>
      <p:sp>
        <p:nvSpPr>
          <p:cNvPr id="150" name="Shape 150"/>
          <p:cNvSpPr/>
          <p:nvPr/>
        </p:nvSpPr>
        <p:spPr>
          <a:xfrm>
            <a:off x="4521225" y="1933050"/>
            <a:ext cx="1467000" cy="638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z="1500" strike="noStrike">
                <a:solidFill>
                  <a:srgbClr val="000000"/>
                </a:solidFill>
                <a:latin typeface="Arial"/>
                <a:ea typeface="Arial"/>
                <a:cs typeface="Arial"/>
                <a:sym typeface="Arial"/>
              </a:rPr>
              <a:t>Understanding </a:t>
            </a:r>
            <a:endParaRPr b="0" sz="15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z="1500" strike="noStrike">
                <a:solidFill>
                  <a:srgbClr val="000000"/>
                </a:solidFill>
                <a:latin typeface="Arial"/>
                <a:ea typeface="Arial"/>
                <a:cs typeface="Arial"/>
                <a:sym typeface="Arial"/>
              </a:rPr>
              <a:t>about </a:t>
            </a:r>
            <a:endParaRPr b="0" sz="15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z="1500" strike="noStrike">
                <a:solidFill>
                  <a:srgbClr val="000000"/>
                </a:solidFill>
                <a:latin typeface="Arial"/>
                <a:ea typeface="Arial"/>
                <a:cs typeface="Arial"/>
                <a:sym typeface="Arial"/>
              </a:rPr>
              <a:t>social issues</a:t>
            </a:r>
            <a:endParaRPr b="0" sz="1500" strike="noStrike">
              <a:solidFill>
                <a:schemeClr val="dk1"/>
              </a:solidFill>
              <a:latin typeface="Arial"/>
              <a:ea typeface="Arial"/>
              <a:cs typeface="Arial"/>
              <a:sym typeface="Arial"/>
            </a:endParaRPr>
          </a:p>
        </p:txBody>
      </p:sp>
      <p:sp>
        <p:nvSpPr>
          <p:cNvPr id="151" name="Shape 151"/>
          <p:cNvSpPr/>
          <p:nvPr/>
        </p:nvSpPr>
        <p:spPr>
          <a:xfrm>
            <a:off x="2801525" y="3181775"/>
            <a:ext cx="1566600" cy="638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Understanding </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Others who are </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Related to </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the activity</a:t>
            </a:r>
            <a:endParaRPr b="0" strike="noStrike">
              <a:solidFill>
                <a:schemeClr val="dk1"/>
              </a:solidFill>
              <a:latin typeface="Arial"/>
              <a:ea typeface="Arial"/>
              <a:cs typeface="Arial"/>
              <a:sym typeface="Arial"/>
            </a:endParaRPr>
          </a:p>
        </p:txBody>
      </p:sp>
      <p:sp>
        <p:nvSpPr>
          <p:cNvPr id="152" name="Shape 152"/>
          <p:cNvSpPr/>
          <p:nvPr/>
        </p:nvSpPr>
        <p:spPr>
          <a:xfrm>
            <a:off x="4544774" y="3301850"/>
            <a:ext cx="1419900" cy="638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Understanding</a:t>
            </a:r>
            <a:endParaRPr b="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trike="noStrike">
                <a:solidFill>
                  <a:srgbClr val="000000"/>
                </a:solidFill>
                <a:latin typeface="Arial"/>
                <a:ea typeface="Arial"/>
                <a:cs typeface="Arial"/>
                <a:sym typeface="Arial"/>
              </a:rPr>
              <a:t> myself</a:t>
            </a:r>
            <a:endParaRPr b="0" strike="noStrike">
              <a:solidFill>
                <a:schemeClr val="dk1"/>
              </a:solidFill>
              <a:latin typeface="Arial"/>
              <a:ea typeface="Arial"/>
              <a:cs typeface="Arial"/>
              <a:sym typeface="Arial"/>
            </a:endParaRPr>
          </a:p>
        </p:txBody>
      </p:sp>
      <p:sp>
        <p:nvSpPr>
          <p:cNvPr id="153" name="Shape 153"/>
          <p:cNvSpPr txBox="1"/>
          <p:nvPr/>
        </p:nvSpPr>
        <p:spPr>
          <a:xfrm>
            <a:off x="5858036" y="4078601"/>
            <a:ext cx="2220900" cy="703200"/>
          </a:xfrm>
          <a:prstGeom prst="rect">
            <a:avLst/>
          </a:prstGeom>
          <a:noFill/>
          <a:ln>
            <a:noFill/>
          </a:ln>
        </p:spPr>
        <p:txBody>
          <a:bodyPr anchorCtr="0" anchor="t" bIns="45700" lIns="91425" spcFirstLastPara="1" rIns="91425" wrap="square" tIns="45700">
            <a:noAutofit/>
          </a:bodyPr>
          <a:lstStyle/>
          <a:p>
            <a:pPr indent="-113760" lvl="1" marL="114480" marR="0" rtl="0" algn="l">
              <a:lnSpc>
                <a:spcPct val="9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Finding one’s strengths and expertise</a:t>
            </a:r>
            <a:endParaRPr b="0" i="0" sz="1400" u="none" cap="none" strike="noStrike">
              <a:solidFill>
                <a:schemeClr val="dk1"/>
              </a:solidFill>
              <a:latin typeface="Arial"/>
              <a:ea typeface="Arial"/>
              <a:cs typeface="Arial"/>
              <a:sym typeface="Arial"/>
            </a:endParaRPr>
          </a:p>
          <a:p>
            <a:pPr indent="-113760" lvl="1" marL="114480" marR="0" rtl="0" algn="l">
              <a:lnSpc>
                <a:spcPct val="90000"/>
              </a:lnSpc>
              <a:spcBef>
                <a:spcPts val="181"/>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Growing self-affirmation</a:t>
            </a:r>
            <a:endParaRPr b="0" i="0" sz="1400" u="none" cap="none" strike="noStrike">
              <a:solidFill>
                <a:schemeClr val="dk1"/>
              </a:solidFill>
              <a:latin typeface="Arial"/>
              <a:ea typeface="Arial"/>
              <a:cs typeface="Arial"/>
              <a:sym typeface="Arial"/>
            </a:endParaRPr>
          </a:p>
          <a:p>
            <a:pPr indent="0" lvl="0" marL="0" marR="0" rtl="0" algn="l">
              <a:spcBef>
                <a:spcPts val="181"/>
              </a:spcBef>
              <a:spcAft>
                <a:spcPts val="0"/>
              </a:spcAft>
              <a:buNone/>
            </a:pPr>
            <a:r>
              <a:t/>
            </a:r>
            <a:endParaRPr sz="1800">
              <a:solidFill>
                <a:schemeClr val="dk1"/>
              </a:solidFill>
              <a:latin typeface="Arial"/>
              <a:ea typeface="Arial"/>
              <a:cs typeface="Arial"/>
              <a:sym typeface="Arial"/>
            </a:endParaRPr>
          </a:p>
        </p:txBody>
      </p:sp>
      <p:sp>
        <p:nvSpPr>
          <p:cNvPr id="154" name="Shape 154"/>
          <p:cNvSpPr txBox="1"/>
          <p:nvPr/>
        </p:nvSpPr>
        <p:spPr>
          <a:xfrm>
            <a:off x="643893" y="4024028"/>
            <a:ext cx="2572500" cy="1169700"/>
          </a:xfrm>
          <a:prstGeom prst="rect">
            <a:avLst/>
          </a:prstGeom>
          <a:noFill/>
          <a:ln>
            <a:noFill/>
          </a:ln>
        </p:spPr>
        <p:txBody>
          <a:bodyPr anchorCtr="0" anchor="t" bIns="45700" lIns="91425" spcFirstLastPara="1" rIns="91425" wrap="square" tIns="45700">
            <a:noAutofit/>
          </a:bodyPr>
          <a:lstStyle/>
          <a:p>
            <a:pPr indent="-113760" lvl="1" marL="114480" rtl="0">
              <a:lnSpc>
                <a:spcPct val="90000"/>
              </a:lnSpc>
              <a:spcBef>
                <a:spcPts val="181"/>
              </a:spcBef>
              <a:spcAft>
                <a:spcPts val="0"/>
              </a:spcAft>
              <a:buClr>
                <a:schemeClr val="dk1"/>
              </a:buClr>
              <a:buSzPts val="1400"/>
              <a:buFont typeface="Noto Sans Symbols"/>
              <a:buChar char="∙"/>
            </a:pPr>
            <a:r>
              <a:rPr lang="en-US">
                <a:solidFill>
                  <a:schemeClr val="dk1"/>
                </a:solidFill>
              </a:rPr>
              <a:t>Understanding preferences, thought, intent of others throughout the activity</a:t>
            </a:r>
            <a:r>
              <a:rPr lang="en-US" sz="1300">
                <a:solidFill>
                  <a:srgbClr val="000000"/>
                </a:solidFill>
                <a:latin typeface="Arial"/>
                <a:ea typeface="Arial"/>
                <a:cs typeface="Arial"/>
                <a:sym typeface="Arial"/>
              </a:rPr>
              <a:t>→　growing empathy</a:t>
            </a:r>
            <a:endParaRPr sz="13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5" name="Shape 155"/>
          <p:cNvSpPr txBox="1"/>
          <p:nvPr/>
        </p:nvSpPr>
        <p:spPr>
          <a:xfrm>
            <a:off x="749805" y="1092710"/>
            <a:ext cx="2360700" cy="1196100"/>
          </a:xfrm>
          <a:prstGeom prst="rect">
            <a:avLst/>
          </a:prstGeom>
          <a:noFill/>
          <a:ln>
            <a:noFill/>
          </a:ln>
        </p:spPr>
        <p:txBody>
          <a:bodyPr anchorCtr="0" anchor="t" bIns="45700" lIns="91425" spcFirstLastPara="1" rIns="91425" wrap="square" tIns="45700">
            <a:noAutofit/>
          </a:bodyPr>
          <a:lstStyle/>
          <a:p>
            <a:pPr indent="-113760" lvl="1" marL="114480" marR="0" rtl="0" algn="l">
              <a:lnSpc>
                <a:spcPct val="9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Contributing on revitalization</a:t>
            </a:r>
            <a:endParaRPr b="0" i="0" sz="1400" u="none" cap="none" strike="noStrike">
              <a:solidFill>
                <a:schemeClr val="dk1"/>
              </a:solidFill>
              <a:latin typeface="Arial"/>
              <a:ea typeface="Arial"/>
              <a:cs typeface="Arial"/>
              <a:sym typeface="Arial"/>
            </a:endParaRPr>
          </a:p>
          <a:p>
            <a:pPr indent="-113760" lvl="1" marL="114480" marR="0" rtl="0" algn="l">
              <a:lnSpc>
                <a:spcPct val="90000"/>
              </a:lnSpc>
              <a:spcBef>
                <a:spcPts val="181"/>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Growing responsibility and sociality</a:t>
            </a:r>
            <a:endParaRPr b="0" i="0" sz="1400" u="none" cap="none" strike="noStrike">
              <a:solidFill>
                <a:schemeClr val="dk1"/>
              </a:solidFill>
              <a:latin typeface="Arial"/>
              <a:ea typeface="Arial"/>
              <a:cs typeface="Arial"/>
              <a:sym typeface="Arial"/>
            </a:endParaRPr>
          </a:p>
          <a:p>
            <a:pPr indent="0" lvl="0" marL="0" marR="0" rtl="0" algn="l">
              <a:spcBef>
                <a:spcPts val="181"/>
              </a:spcBef>
              <a:spcAft>
                <a:spcPts val="0"/>
              </a:spcAft>
              <a:buNone/>
            </a:pPr>
            <a:r>
              <a:t/>
            </a:r>
            <a:endParaRPr sz="1800">
              <a:solidFill>
                <a:schemeClr val="dk1"/>
              </a:solidFill>
              <a:latin typeface="Arial"/>
              <a:ea typeface="Arial"/>
              <a:cs typeface="Arial"/>
              <a:sym typeface="Arial"/>
            </a:endParaRPr>
          </a:p>
        </p:txBody>
      </p:sp>
      <p:sp>
        <p:nvSpPr>
          <p:cNvPr id="156" name="Shape 156"/>
          <p:cNvSpPr txBox="1"/>
          <p:nvPr/>
        </p:nvSpPr>
        <p:spPr>
          <a:xfrm>
            <a:off x="5858035" y="1018496"/>
            <a:ext cx="2436900" cy="1310700"/>
          </a:xfrm>
          <a:prstGeom prst="rect">
            <a:avLst/>
          </a:prstGeom>
          <a:noFill/>
          <a:ln>
            <a:noFill/>
          </a:ln>
        </p:spPr>
        <p:txBody>
          <a:bodyPr anchorCtr="0" anchor="t" bIns="45700" lIns="91425" spcFirstLastPara="1" rIns="91425" wrap="square" tIns="45700">
            <a:noAutofit/>
          </a:bodyPr>
          <a:lstStyle/>
          <a:p>
            <a:pPr indent="-113760" lvl="1" marL="114480" marR="0" rtl="0" algn="l">
              <a:lnSpc>
                <a:spcPct val="9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Cognition of current social situation</a:t>
            </a:r>
            <a:endParaRPr b="0" i="0" sz="1400" u="none" cap="none" strike="noStrike">
              <a:solidFill>
                <a:schemeClr val="dk1"/>
              </a:solidFill>
              <a:latin typeface="Arial"/>
              <a:ea typeface="Arial"/>
              <a:cs typeface="Arial"/>
              <a:sym typeface="Arial"/>
            </a:endParaRPr>
          </a:p>
          <a:p>
            <a:pPr indent="-113760" lvl="1" marL="114480" marR="0" rtl="0" algn="l">
              <a:lnSpc>
                <a:spcPct val="90000"/>
              </a:lnSpc>
              <a:spcBef>
                <a:spcPts val="181"/>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Finding social issues　　　→　suggesting the  </a:t>
            </a:r>
            <a:endParaRPr/>
          </a:p>
          <a:p>
            <a:pPr indent="0" lvl="1" marL="720" marR="0" rtl="0" algn="l">
              <a:lnSpc>
                <a:spcPct val="90000"/>
              </a:lnSpc>
              <a:spcBef>
                <a:spcPts val="181"/>
              </a:spcBef>
              <a:spcAft>
                <a:spcPts val="0"/>
              </a:spcAft>
              <a:buNone/>
            </a:pPr>
            <a:r>
              <a:rPr b="0" i="0" lang="en-US" sz="1400" u="none" cap="none" strike="noStrike">
                <a:solidFill>
                  <a:srgbClr val="000000"/>
                </a:solidFill>
                <a:latin typeface="Arial"/>
                <a:ea typeface="Arial"/>
                <a:cs typeface="Arial"/>
                <a:sym typeface="Arial"/>
              </a:rPr>
              <a:t>       resolutions</a:t>
            </a:r>
            <a:endParaRPr b="0" i="0" sz="1400" u="none" cap="none" strike="noStrike">
              <a:solidFill>
                <a:schemeClr val="dk1"/>
              </a:solidFill>
              <a:latin typeface="Arial"/>
              <a:ea typeface="Arial"/>
              <a:cs typeface="Arial"/>
              <a:sym typeface="Arial"/>
            </a:endParaRPr>
          </a:p>
          <a:p>
            <a:pPr indent="0" lvl="0" marL="0" marR="0" rtl="0" algn="l">
              <a:spcBef>
                <a:spcPts val="181"/>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p:nvPr/>
        </p:nvSpPr>
        <p:spPr>
          <a:xfrm>
            <a:off x="0" y="-44175"/>
            <a:ext cx="9143400" cy="8838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lang="en-US" sz="3600" strike="noStrike">
                <a:solidFill>
                  <a:srgbClr val="FFFFFF"/>
                </a:solidFill>
                <a:latin typeface="Arial"/>
                <a:ea typeface="Arial"/>
                <a:cs typeface="Arial"/>
                <a:sym typeface="Arial"/>
              </a:rPr>
              <a:t> Educational </a:t>
            </a:r>
            <a:r>
              <a:rPr b="1" lang="en-US" sz="3600">
                <a:solidFill>
                  <a:srgbClr val="FFFFFF"/>
                </a:solidFill>
              </a:rPr>
              <a:t>benefits</a:t>
            </a:r>
            <a:r>
              <a:rPr b="1" lang="en-US" sz="3600" strike="noStrike">
                <a:solidFill>
                  <a:srgbClr val="FFFFFF"/>
                </a:solidFill>
                <a:latin typeface="Arial"/>
                <a:ea typeface="Arial"/>
                <a:cs typeface="Arial"/>
                <a:sym typeface="Arial"/>
              </a:rPr>
              <a:t> through the project</a:t>
            </a:r>
            <a:endParaRPr b="0" sz="3600" strike="noStrike">
              <a:solidFill>
                <a:schemeClr val="dk1"/>
              </a:solidFill>
              <a:latin typeface="Arial"/>
              <a:ea typeface="Arial"/>
              <a:cs typeface="Arial"/>
              <a:sym typeface="Arial"/>
            </a:endParaRPr>
          </a:p>
        </p:txBody>
      </p:sp>
      <p:sp>
        <p:nvSpPr>
          <p:cNvPr id="163" name="Shape 163"/>
          <p:cNvSpPr/>
          <p:nvPr/>
        </p:nvSpPr>
        <p:spPr>
          <a:xfrm>
            <a:off x="2551803" y="3443924"/>
            <a:ext cx="5027400" cy="1360223"/>
          </a:xfrm>
          <a:prstGeom prst="curvedUpArrow">
            <a:avLst>
              <a:gd fmla="val 50436" name="adj1"/>
              <a:gd fmla="val 108606" name="adj2"/>
              <a:gd fmla="val 25000" name="adj3"/>
            </a:avLst>
          </a:prstGeom>
          <a:solidFill>
            <a:srgbClr val="FFFF00"/>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4" name="Shape 164"/>
          <p:cNvSpPr/>
          <p:nvPr/>
        </p:nvSpPr>
        <p:spPr>
          <a:xfrm>
            <a:off x="1138320" y="1445760"/>
            <a:ext cx="3146760" cy="3146760"/>
          </a:xfrm>
          <a:prstGeom prst="blockArc">
            <a:avLst>
              <a:gd fmla="val 12600000" name="adj1"/>
              <a:gd fmla="val 16200000" name="adj2"/>
              <a:gd fmla="val 4511" name="adj3"/>
            </a:avLst>
          </a:prstGeom>
          <a:solidFill>
            <a:srgbClr val="BF504D"/>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5" name="Shape 165"/>
          <p:cNvSpPr/>
          <p:nvPr/>
        </p:nvSpPr>
        <p:spPr>
          <a:xfrm>
            <a:off x="1138320" y="1445760"/>
            <a:ext cx="3146760" cy="3146760"/>
          </a:xfrm>
          <a:prstGeom prst="blockArc">
            <a:avLst>
              <a:gd fmla="val 9000000" name="adj1"/>
              <a:gd fmla="val 12600000" name="adj2"/>
              <a:gd fmla="val 4511" name="adj3"/>
            </a:avLst>
          </a:prstGeom>
          <a:solidFill>
            <a:srgbClr val="F79543"/>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6" name="Shape 166"/>
          <p:cNvSpPr/>
          <p:nvPr/>
        </p:nvSpPr>
        <p:spPr>
          <a:xfrm>
            <a:off x="1138320" y="1445760"/>
            <a:ext cx="3146760" cy="3146760"/>
          </a:xfrm>
          <a:prstGeom prst="blockArc">
            <a:avLst>
              <a:gd fmla="val 5400000" name="adj1"/>
              <a:gd fmla="val 9000000" name="adj2"/>
              <a:gd fmla="val 4511" name="adj3"/>
            </a:avLst>
          </a:prstGeom>
          <a:solidFill>
            <a:srgbClr val="49ACC5"/>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7" name="Shape 167"/>
          <p:cNvSpPr/>
          <p:nvPr/>
        </p:nvSpPr>
        <p:spPr>
          <a:xfrm>
            <a:off x="1138320" y="1445760"/>
            <a:ext cx="3146760" cy="3146760"/>
          </a:xfrm>
          <a:prstGeom prst="blockArc">
            <a:avLst>
              <a:gd fmla="val 1800000" name="adj1"/>
              <a:gd fmla="val 5400000" name="adj2"/>
              <a:gd fmla="val 4511" name="adj3"/>
            </a:avLst>
          </a:prstGeom>
          <a:solidFill>
            <a:schemeClr val="accent4"/>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8" name="Shape 168"/>
          <p:cNvSpPr/>
          <p:nvPr/>
        </p:nvSpPr>
        <p:spPr>
          <a:xfrm>
            <a:off x="1138320" y="1445760"/>
            <a:ext cx="3146760" cy="3146760"/>
          </a:xfrm>
          <a:prstGeom prst="blockArc">
            <a:avLst>
              <a:gd fmla="val 19800000" name="adj1"/>
              <a:gd fmla="val 1800000" name="adj2"/>
              <a:gd fmla="val 4511" name="adj3"/>
            </a:avLst>
          </a:prstGeom>
          <a:solidFill>
            <a:schemeClr val="accent3"/>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69" name="Shape 169"/>
          <p:cNvSpPr/>
          <p:nvPr/>
        </p:nvSpPr>
        <p:spPr>
          <a:xfrm>
            <a:off x="1138320" y="1445760"/>
            <a:ext cx="3146760" cy="3146760"/>
          </a:xfrm>
          <a:prstGeom prst="blockArc">
            <a:avLst>
              <a:gd fmla="val 16200000" name="adj1"/>
              <a:gd fmla="val 19800000" name="adj2"/>
              <a:gd fmla="val 4511" name="adj3"/>
            </a:avLst>
          </a:prstGeom>
          <a:solidFill>
            <a:srgbClr val="BF504D"/>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70" name="Shape 170"/>
          <p:cNvSpPr/>
          <p:nvPr/>
        </p:nvSpPr>
        <p:spPr>
          <a:xfrm>
            <a:off x="2008080" y="2244270"/>
            <a:ext cx="1407600" cy="1407600"/>
          </a:xfrm>
          <a:prstGeom prst="ellipse">
            <a:avLst/>
          </a:prstGeom>
          <a:solidFill>
            <a:schemeClr val="accent4"/>
          </a:solidFill>
          <a:ln cap="flat" cmpd="sng" w="25400">
            <a:solidFill>
              <a:schemeClr val="lt1"/>
            </a:solidFill>
            <a:prstDash val="solid"/>
            <a:round/>
            <a:headEnd len="sm" w="sm" type="none"/>
            <a:tailEnd len="sm" w="sm" type="none"/>
          </a:ln>
        </p:spPr>
        <p:txBody>
          <a:bodyPr anchorCtr="0" anchor="ctr" bIns="29150" lIns="29150" spcFirstLastPara="1" rIns="29150" wrap="square" tIns="29150">
            <a:noAutofit/>
          </a:bodyPr>
          <a:lstStyle/>
          <a:p>
            <a:pPr indent="0" lvl="0" marL="0" marR="0" rtl="0" algn="ctr">
              <a:lnSpc>
                <a:spcPct val="90000"/>
              </a:lnSpc>
              <a:spcBef>
                <a:spcPts val="0"/>
              </a:spcBef>
              <a:spcAft>
                <a:spcPts val="0"/>
              </a:spcAft>
              <a:buNone/>
            </a:pPr>
            <a:r>
              <a:rPr b="0" lang="en-US" sz="2300" strike="noStrike">
                <a:solidFill>
                  <a:srgbClr val="FFFFFF"/>
                </a:solidFill>
                <a:latin typeface="Arial"/>
                <a:ea typeface="Arial"/>
                <a:cs typeface="Arial"/>
                <a:sym typeface="Arial"/>
              </a:rPr>
              <a:t>project</a:t>
            </a:r>
            <a:endParaRPr b="0" sz="2300" strike="noStrike">
              <a:solidFill>
                <a:schemeClr val="dk1"/>
              </a:solidFill>
              <a:latin typeface="Arial"/>
              <a:ea typeface="Arial"/>
              <a:cs typeface="Arial"/>
              <a:sym typeface="Arial"/>
            </a:endParaRPr>
          </a:p>
        </p:txBody>
      </p:sp>
      <p:sp>
        <p:nvSpPr>
          <p:cNvPr id="171" name="Shape 171"/>
          <p:cNvSpPr/>
          <p:nvPr/>
        </p:nvSpPr>
        <p:spPr>
          <a:xfrm>
            <a:off x="2008080" y="787680"/>
            <a:ext cx="1407600" cy="1407600"/>
          </a:xfrm>
          <a:prstGeom prst="ellipse">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72" name="Shape 172"/>
          <p:cNvSpPr/>
          <p:nvPr/>
        </p:nvSpPr>
        <p:spPr>
          <a:xfrm>
            <a:off x="3645720" y="1491480"/>
            <a:ext cx="1407600" cy="1407600"/>
          </a:xfrm>
          <a:prstGeom prst="ellipse">
            <a:avLst/>
          </a:prstGeom>
          <a:solidFill>
            <a:schemeClr val="accent3"/>
          </a:solidFill>
          <a:ln cap="flat" cmpd="sng" w="25400">
            <a:solidFill>
              <a:schemeClr val="lt1"/>
            </a:solidFill>
            <a:prstDash val="solid"/>
            <a:round/>
            <a:headEnd len="sm" w="sm" type="none"/>
            <a:tailEnd len="sm" w="sm" type="none"/>
          </a:ln>
        </p:spPr>
        <p:txBody>
          <a:bodyPr anchorCtr="0" anchor="ctr" bIns="20150" lIns="20150" spcFirstLastPara="1" rIns="20150" wrap="square" tIns="20150">
            <a:noAutofit/>
          </a:bodyPr>
          <a:lstStyle/>
          <a:p>
            <a:pPr indent="0" lvl="0" marL="0" marR="0" rtl="0" algn="ctr">
              <a:lnSpc>
                <a:spcPct val="90000"/>
              </a:lnSpc>
              <a:spcBef>
                <a:spcPts val="0"/>
              </a:spcBef>
              <a:spcAft>
                <a:spcPts val="0"/>
              </a:spcAft>
              <a:buNone/>
            </a:pPr>
            <a:r>
              <a:rPr b="0" lang="en-US" sz="1600" strike="noStrike">
                <a:solidFill>
                  <a:srgbClr val="FFFFFF"/>
                </a:solidFill>
                <a:latin typeface="Arial"/>
                <a:ea typeface="Arial"/>
                <a:cs typeface="Arial"/>
                <a:sym typeface="Arial"/>
              </a:rPr>
              <a:t>Planning, designing</a:t>
            </a:r>
            <a:endParaRPr b="0" sz="1600" strike="noStrike">
              <a:solidFill>
                <a:schemeClr val="dk1"/>
              </a:solidFill>
              <a:latin typeface="Arial"/>
              <a:ea typeface="Arial"/>
              <a:cs typeface="Arial"/>
              <a:sym typeface="Arial"/>
            </a:endParaRPr>
          </a:p>
        </p:txBody>
      </p:sp>
      <p:sp>
        <p:nvSpPr>
          <p:cNvPr id="173" name="Shape 173"/>
          <p:cNvSpPr/>
          <p:nvPr/>
        </p:nvSpPr>
        <p:spPr>
          <a:xfrm>
            <a:off x="3491880" y="3147814"/>
            <a:ext cx="1407600" cy="1407600"/>
          </a:xfrm>
          <a:prstGeom prst="ellipse">
            <a:avLst/>
          </a:prstGeom>
          <a:solidFill>
            <a:schemeClr val="accent1"/>
          </a:solidFill>
          <a:ln cap="flat" cmpd="sng" w="25400">
            <a:solidFill>
              <a:schemeClr val="lt1"/>
            </a:solidFill>
            <a:prstDash val="solid"/>
            <a:round/>
            <a:headEnd len="sm" w="sm" type="none"/>
            <a:tailEnd len="sm" w="sm" type="none"/>
          </a:ln>
        </p:spPr>
        <p:txBody>
          <a:bodyPr anchorCtr="0" anchor="ctr" bIns="20150" lIns="20150" spcFirstLastPara="1" rIns="20150" wrap="square" tIns="20150">
            <a:noAutofit/>
          </a:bodyPr>
          <a:lstStyle/>
          <a:p>
            <a:pPr indent="0" lvl="0" marL="0" marR="0" rtl="0" algn="ctr">
              <a:lnSpc>
                <a:spcPct val="90000"/>
              </a:lnSpc>
              <a:spcBef>
                <a:spcPts val="0"/>
              </a:spcBef>
              <a:spcAft>
                <a:spcPts val="0"/>
              </a:spcAft>
              <a:buNone/>
            </a:pPr>
            <a:r>
              <a:rPr lang="en-US" sz="1200" strike="noStrike">
                <a:solidFill>
                  <a:srgbClr val="FFFFFF"/>
                </a:solidFill>
              </a:rPr>
              <a:t>Management skill</a:t>
            </a:r>
            <a:endParaRPr sz="1200" strike="noStrike">
              <a:solidFill>
                <a:schemeClr val="dk1"/>
              </a:solidFill>
            </a:endParaRPr>
          </a:p>
        </p:txBody>
      </p:sp>
      <p:sp>
        <p:nvSpPr>
          <p:cNvPr id="174" name="Shape 174"/>
          <p:cNvSpPr/>
          <p:nvPr/>
        </p:nvSpPr>
        <p:spPr>
          <a:xfrm>
            <a:off x="2050560" y="3723878"/>
            <a:ext cx="1407600" cy="1407600"/>
          </a:xfrm>
          <a:prstGeom prst="ellipse">
            <a:avLst/>
          </a:prstGeom>
          <a:solidFill>
            <a:srgbClr val="49ACC5"/>
          </a:solidFill>
          <a:ln cap="flat" cmpd="sng" w="25400">
            <a:solidFill>
              <a:schemeClr val="lt1"/>
            </a:solidFill>
            <a:prstDash val="solid"/>
            <a:round/>
            <a:headEnd len="sm" w="sm" type="none"/>
            <a:tailEnd len="sm" w="sm" type="none"/>
          </a:ln>
        </p:spPr>
        <p:txBody>
          <a:bodyPr anchorCtr="0" anchor="ctr" bIns="16550" lIns="16550" spcFirstLastPara="1" rIns="16550" wrap="square" tIns="16550">
            <a:noAutofit/>
          </a:bodyPr>
          <a:lstStyle/>
          <a:p>
            <a:pPr indent="0" lvl="0" marL="0" marR="0" rtl="0" algn="ctr">
              <a:lnSpc>
                <a:spcPct val="90000"/>
              </a:lnSpc>
              <a:spcBef>
                <a:spcPts val="0"/>
              </a:spcBef>
              <a:spcAft>
                <a:spcPts val="0"/>
              </a:spcAft>
              <a:buNone/>
            </a:pPr>
            <a:r>
              <a:rPr b="0" lang="en-US" sz="1400" strike="noStrike">
                <a:solidFill>
                  <a:srgbClr val="FFFFFF"/>
                </a:solidFill>
                <a:latin typeface="Arial"/>
                <a:ea typeface="Arial"/>
                <a:cs typeface="Arial"/>
                <a:sym typeface="Arial"/>
              </a:rPr>
              <a:t>Ownership, leadership</a:t>
            </a:r>
            <a:endParaRPr b="0" sz="1400" strike="noStrike">
              <a:solidFill>
                <a:schemeClr val="dk1"/>
              </a:solidFill>
              <a:latin typeface="Arial"/>
              <a:ea typeface="Arial"/>
              <a:cs typeface="Arial"/>
              <a:sym typeface="Arial"/>
            </a:endParaRPr>
          </a:p>
        </p:txBody>
      </p:sp>
      <p:sp>
        <p:nvSpPr>
          <p:cNvPr id="175" name="Shape 175"/>
          <p:cNvSpPr/>
          <p:nvPr/>
        </p:nvSpPr>
        <p:spPr>
          <a:xfrm>
            <a:off x="539552" y="3075806"/>
            <a:ext cx="1407600" cy="1407600"/>
          </a:xfrm>
          <a:prstGeom prst="ellipse">
            <a:avLst/>
          </a:prstGeom>
          <a:solidFill>
            <a:srgbClr val="F79543"/>
          </a:solidFill>
          <a:ln cap="flat" cmpd="sng" w="25400">
            <a:solidFill>
              <a:schemeClr val="lt1"/>
            </a:solidFill>
            <a:prstDash val="solid"/>
            <a:round/>
            <a:headEnd len="sm" w="sm" type="none"/>
            <a:tailEnd len="sm" w="sm" type="none"/>
          </a:ln>
        </p:spPr>
        <p:txBody>
          <a:bodyPr anchorCtr="0" anchor="ctr" bIns="20150" lIns="20150" spcFirstLastPara="1" rIns="20150" wrap="square" tIns="20150">
            <a:noAutofit/>
          </a:bodyPr>
          <a:lstStyle/>
          <a:p>
            <a:pPr indent="0" lvl="0" marL="0" marR="0" rtl="0" algn="ctr">
              <a:lnSpc>
                <a:spcPct val="90000"/>
              </a:lnSpc>
              <a:spcBef>
                <a:spcPts val="0"/>
              </a:spcBef>
              <a:spcAft>
                <a:spcPts val="0"/>
              </a:spcAft>
              <a:buNone/>
            </a:pPr>
            <a:r>
              <a:rPr b="0" lang="en-US" sz="1600" strike="noStrike">
                <a:solidFill>
                  <a:srgbClr val="FFFFFF"/>
                </a:solidFill>
                <a:latin typeface="Arial"/>
                <a:ea typeface="Arial"/>
                <a:cs typeface="Arial"/>
                <a:sym typeface="Arial"/>
              </a:rPr>
              <a:t>Listening skill</a:t>
            </a:r>
            <a:endParaRPr b="0" sz="1600" strike="noStrike">
              <a:solidFill>
                <a:schemeClr val="dk1"/>
              </a:solidFill>
              <a:latin typeface="Arial"/>
              <a:ea typeface="Arial"/>
              <a:cs typeface="Arial"/>
              <a:sym typeface="Arial"/>
            </a:endParaRPr>
          </a:p>
        </p:txBody>
      </p:sp>
      <p:sp>
        <p:nvSpPr>
          <p:cNvPr id="176" name="Shape 176"/>
          <p:cNvSpPr/>
          <p:nvPr/>
        </p:nvSpPr>
        <p:spPr>
          <a:xfrm>
            <a:off x="448560" y="1491630"/>
            <a:ext cx="1407600" cy="1407600"/>
          </a:xfrm>
          <a:prstGeom prst="ellipse">
            <a:avLst/>
          </a:prstGeom>
          <a:solidFill>
            <a:schemeClr val="dk2"/>
          </a:solidFill>
          <a:ln cap="flat" cmpd="sng" w="25400">
            <a:solidFill>
              <a:schemeClr val="lt1"/>
            </a:solidFill>
            <a:prstDash val="solid"/>
            <a:round/>
            <a:headEnd len="sm" w="sm" type="none"/>
            <a:tailEnd len="sm" w="sm" type="none"/>
          </a:ln>
        </p:spPr>
        <p:txBody>
          <a:bodyPr anchorCtr="0" anchor="ctr" bIns="20150" lIns="20150" spcFirstLastPara="1" rIns="20150" wrap="square" tIns="20150">
            <a:noAutofit/>
          </a:bodyPr>
          <a:lstStyle/>
          <a:p>
            <a:pPr indent="0" lvl="0" marL="0" marR="0" rtl="0" algn="ctr">
              <a:lnSpc>
                <a:spcPct val="90000"/>
              </a:lnSpc>
              <a:spcBef>
                <a:spcPts val="0"/>
              </a:spcBef>
              <a:spcAft>
                <a:spcPts val="0"/>
              </a:spcAft>
              <a:buNone/>
            </a:pPr>
            <a:r>
              <a:rPr b="0" lang="en-US" sz="1500" strike="noStrike">
                <a:solidFill>
                  <a:srgbClr val="FFFFFF"/>
                </a:solidFill>
                <a:latin typeface="Arial"/>
                <a:ea typeface="Arial"/>
                <a:cs typeface="Arial"/>
                <a:sym typeface="Arial"/>
              </a:rPr>
              <a:t>Persuasi</a:t>
            </a:r>
            <a:r>
              <a:rPr lang="en-US" sz="1500">
                <a:solidFill>
                  <a:srgbClr val="FFFFFF"/>
                </a:solidFill>
              </a:rPr>
              <a:t>v</a:t>
            </a:r>
            <a:r>
              <a:rPr b="0" lang="en-US" sz="1500" strike="noStrike">
                <a:solidFill>
                  <a:srgbClr val="FFFFFF"/>
                </a:solidFill>
                <a:latin typeface="Arial"/>
                <a:ea typeface="Arial"/>
                <a:cs typeface="Arial"/>
                <a:sym typeface="Arial"/>
              </a:rPr>
              <a:t>e power</a:t>
            </a:r>
            <a:endParaRPr b="0" sz="1500" strike="noStrike">
              <a:solidFill>
                <a:schemeClr val="dk1"/>
              </a:solidFill>
              <a:latin typeface="Arial"/>
              <a:ea typeface="Arial"/>
              <a:cs typeface="Arial"/>
              <a:sym typeface="Arial"/>
            </a:endParaRPr>
          </a:p>
        </p:txBody>
      </p:sp>
      <p:sp>
        <p:nvSpPr>
          <p:cNvPr id="177" name="Shape 177"/>
          <p:cNvSpPr/>
          <p:nvPr/>
        </p:nvSpPr>
        <p:spPr>
          <a:xfrm>
            <a:off x="5310360" y="1491480"/>
            <a:ext cx="3365280" cy="815040"/>
          </a:xfrm>
          <a:prstGeom prst="roundRect">
            <a:avLst>
              <a:gd fmla="val 16667" name="adj"/>
            </a:avLst>
          </a:prstGeom>
          <a:solidFill>
            <a:srgbClr val="BF504D"/>
          </a:solidFill>
          <a:ln cap="flat" cmpd="sng" w="25400">
            <a:solidFill>
              <a:schemeClr val="lt1"/>
            </a:solidFill>
            <a:prstDash val="solid"/>
            <a:round/>
            <a:headEnd len="sm" w="sm" type="none"/>
            <a:tailEnd len="sm" w="sm" type="none"/>
          </a:ln>
        </p:spPr>
        <p:txBody>
          <a:bodyPr anchorCtr="0" anchor="ctr" bIns="138600" lIns="138950" spcFirstLastPara="1" rIns="99000" wrap="square" tIns="138950">
            <a:noAutofit/>
          </a:bodyPr>
          <a:lstStyle/>
          <a:p>
            <a:pPr indent="0" lvl="0" marL="0" marR="0" rtl="0" algn="ctr">
              <a:lnSpc>
                <a:spcPct val="90000"/>
              </a:lnSpc>
              <a:spcBef>
                <a:spcPts val="0"/>
              </a:spcBef>
              <a:spcAft>
                <a:spcPts val="0"/>
              </a:spcAft>
              <a:buNone/>
            </a:pPr>
            <a:r>
              <a:rPr lang="en-US" sz="2600">
                <a:solidFill>
                  <a:srgbClr val="FFFFFF"/>
                </a:solidFill>
              </a:rPr>
              <a:t>Developing</a:t>
            </a:r>
            <a:r>
              <a:rPr b="0" lang="en-US" sz="2600" strike="noStrike">
                <a:solidFill>
                  <a:srgbClr val="FFFFFF"/>
                </a:solidFill>
                <a:latin typeface="Arial"/>
                <a:ea typeface="Arial"/>
                <a:cs typeface="Arial"/>
                <a:sym typeface="Arial"/>
              </a:rPr>
              <a:t> myself</a:t>
            </a:r>
            <a:endParaRPr b="0" sz="2600" strike="noStrike">
              <a:solidFill>
                <a:schemeClr val="dk1"/>
              </a:solidFill>
              <a:latin typeface="Arial"/>
              <a:ea typeface="Arial"/>
              <a:cs typeface="Arial"/>
              <a:sym typeface="Arial"/>
            </a:endParaRPr>
          </a:p>
        </p:txBody>
      </p:sp>
      <p:sp>
        <p:nvSpPr>
          <p:cNvPr id="178" name="Shape 178"/>
          <p:cNvSpPr/>
          <p:nvPr/>
        </p:nvSpPr>
        <p:spPr>
          <a:xfrm>
            <a:off x="5310360" y="2393280"/>
            <a:ext cx="3365280" cy="815040"/>
          </a:xfrm>
          <a:prstGeom prst="roundRect">
            <a:avLst>
              <a:gd fmla="val 16667" name="adj"/>
            </a:avLst>
          </a:prstGeom>
          <a:solidFill>
            <a:schemeClr val="accent3"/>
          </a:solidFill>
          <a:ln cap="flat" cmpd="sng" w="25400">
            <a:solidFill>
              <a:schemeClr val="lt1"/>
            </a:solidFill>
            <a:prstDash val="solid"/>
            <a:round/>
            <a:headEnd len="sm" w="sm" type="none"/>
            <a:tailEnd len="sm" w="sm" type="none"/>
          </a:ln>
        </p:spPr>
        <p:txBody>
          <a:bodyPr anchorCtr="0" anchor="ctr" bIns="138600" lIns="138950" spcFirstLastPara="1" rIns="99000" wrap="square" tIns="138950">
            <a:noAutofit/>
          </a:bodyPr>
          <a:lstStyle/>
          <a:p>
            <a:pPr indent="0" lvl="0" marL="0" marR="0" rtl="0" algn="ctr">
              <a:lnSpc>
                <a:spcPct val="90000"/>
              </a:lnSpc>
              <a:spcBef>
                <a:spcPts val="0"/>
              </a:spcBef>
              <a:spcAft>
                <a:spcPts val="0"/>
              </a:spcAft>
              <a:buNone/>
            </a:pPr>
            <a:r>
              <a:rPr b="0" lang="en-US" sz="2600" strike="noStrike">
                <a:solidFill>
                  <a:srgbClr val="FFFFFF"/>
                </a:solidFill>
                <a:latin typeface="Arial"/>
                <a:ea typeface="Arial"/>
                <a:cs typeface="Arial"/>
                <a:sym typeface="Arial"/>
              </a:rPr>
              <a:t>Growth as a leader</a:t>
            </a:r>
            <a:endParaRPr b="0" sz="2600" strike="noStrike">
              <a:solidFill>
                <a:schemeClr val="dk1"/>
              </a:solidFill>
              <a:latin typeface="Arial"/>
              <a:ea typeface="Arial"/>
              <a:cs typeface="Arial"/>
              <a:sym typeface="Arial"/>
            </a:endParaRPr>
          </a:p>
        </p:txBody>
      </p:sp>
      <p:sp>
        <p:nvSpPr>
          <p:cNvPr id="179" name="Shape 179"/>
          <p:cNvSpPr/>
          <p:nvPr/>
        </p:nvSpPr>
        <p:spPr>
          <a:xfrm>
            <a:off x="2238120" y="1168560"/>
            <a:ext cx="947520" cy="57672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z="1600" strike="noStrike">
                <a:solidFill>
                  <a:srgbClr val="FFFFFF"/>
                </a:solidFill>
                <a:latin typeface="Arial"/>
                <a:ea typeface="Arial"/>
                <a:cs typeface="Arial"/>
                <a:sym typeface="Arial"/>
              </a:rPr>
              <a:t>Win-Win</a:t>
            </a:r>
            <a:endParaRPr b="0" sz="16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z="1600" strike="noStrike">
                <a:solidFill>
                  <a:srgbClr val="FFFFFF"/>
                </a:solidFill>
                <a:latin typeface="Arial"/>
                <a:ea typeface="Arial"/>
                <a:cs typeface="Arial"/>
                <a:sym typeface="Arial"/>
              </a:rPr>
              <a:t>idea</a:t>
            </a:r>
            <a:endParaRPr b="0" sz="1600"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Shape 184"/>
          <p:cNvSpPr/>
          <p:nvPr/>
        </p:nvSpPr>
        <p:spPr>
          <a:xfrm>
            <a:off x="0" y="0"/>
            <a:ext cx="9144000" cy="5143500"/>
          </a:xfrm>
          <a:prstGeom prst="rect">
            <a:avLst/>
          </a:prstGeom>
          <a:solidFill>
            <a:srgbClr val="4BAC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5" name="Shape 185"/>
          <p:cNvSpPr/>
          <p:nvPr/>
        </p:nvSpPr>
        <p:spPr>
          <a:xfrm>
            <a:off x="44200" y="152400"/>
            <a:ext cx="9030000" cy="88380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lang="en-US" sz="3600">
                <a:solidFill>
                  <a:srgbClr val="404040"/>
                </a:solidFill>
              </a:rPr>
              <a:t>The foundation</a:t>
            </a:r>
            <a:r>
              <a:rPr b="1" lang="en-US" sz="3600" strike="noStrike">
                <a:solidFill>
                  <a:srgbClr val="404040"/>
                </a:solidFill>
                <a:latin typeface="Arial"/>
                <a:ea typeface="Arial"/>
                <a:cs typeface="Arial"/>
                <a:sym typeface="Arial"/>
              </a:rPr>
              <a:t> of volunteer work is </a:t>
            </a:r>
            <a:r>
              <a:rPr b="1" lang="en-US" sz="3600">
                <a:solidFill>
                  <a:srgbClr val="404040"/>
                </a:solidFill>
              </a:rPr>
              <a:t>F</a:t>
            </a:r>
            <a:r>
              <a:rPr b="1" lang="en-US" sz="3600" strike="noStrike">
                <a:solidFill>
                  <a:srgbClr val="404040"/>
                </a:solidFill>
                <a:latin typeface="Arial"/>
                <a:ea typeface="Arial"/>
                <a:cs typeface="Arial"/>
                <a:sym typeface="Arial"/>
              </a:rPr>
              <a:t>amily</a:t>
            </a:r>
            <a:endParaRPr b="0" sz="3600" strike="noStrike">
              <a:solidFill>
                <a:schemeClr val="dk1"/>
              </a:solidFill>
              <a:latin typeface="Arial"/>
              <a:ea typeface="Arial"/>
              <a:cs typeface="Arial"/>
              <a:sym typeface="Arial"/>
            </a:endParaRPr>
          </a:p>
        </p:txBody>
      </p:sp>
      <p:sp>
        <p:nvSpPr>
          <p:cNvPr id="186" name="Shape 186"/>
          <p:cNvSpPr/>
          <p:nvPr/>
        </p:nvSpPr>
        <p:spPr>
          <a:xfrm>
            <a:off x="2452320" y="1612440"/>
            <a:ext cx="3455700" cy="3273900"/>
          </a:xfrm>
          <a:prstGeom prst="ellipse">
            <a:avLst/>
          </a:prstGeom>
          <a:gradFill>
            <a:gsLst>
              <a:gs pos="0">
                <a:srgbClr val="800080"/>
              </a:gs>
              <a:gs pos="100000">
                <a:srgbClr val="CC99FF"/>
              </a:gs>
            </a:gsLst>
            <a:lin ang="5400012" scaled="0"/>
          </a:gradFill>
          <a:ln cap="flat" cmpd="sng" w="9525">
            <a:solidFill>
              <a:srgbClr val="FFFFFF"/>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lang="en-US" sz="1800" strike="noStrike">
                <a:solidFill>
                  <a:srgbClr val="FFFFFF"/>
                </a:solidFill>
                <a:latin typeface="Arial"/>
                <a:ea typeface="Arial"/>
                <a:cs typeface="Arial"/>
                <a:sym typeface="Arial"/>
              </a:rPr>
              <a:t>other</a:t>
            </a:r>
            <a:endParaRPr b="0" sz="18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p:txBody>
      </p:sp>
      <p:sp>
        <p:nvSpPr>
          <p:cNvPr id="187" name="Shape 187"/>
          <p:cNvSpPr/>
          <p:nvPr/>
        </p:nvSpPr>
        <p:spPr>
          <a:xfrm>
            <a:off x="2940480" y="2547000"/>
            <a:ext cx="2469300" cy="2339400"/>
          </a:xfrm>
          <a:prstGeom prst="ellipse">
            <a:avLst/>
          </a:prstGeom>
          <a:gradFill>
            <a:gsLst>
              <a:gs pos="0">
                <a:srgbClr val="0000FF"/>
              </a:gs>
              <a:gs pos="100000">
                <a:srgbClr val="6699FF"/>
              </a:gs>
            </a:gsLst>
            <a:lin ang="5400012" scaled="0"/>
          </a:gradFill>
          <a:ln cap="flat" cmpd="sng" w="9525">
            <a:solidFill>
              <a:srgbClr val="FFFFFF"/>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lang="en-US" sz="1700" strike="noStrike">
                <a:solidFill>
                  <a:srgbClr val="FFFFFF"/>
                </a:solidFill>
                <a:latin typeface="Arial"/>
                <a:ea typeface="Arial"/>
                <a:cs typeface="Arial"/>
                <a:sym typeface="Arial"/>
              </a:rPr>
              <a:t>acquaintance</a:t>
            </a:r>
            <a:endParaRPr b="0" sz="17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p:txBody>
      </p:sp>
      <p:sp>
        <p:nvSpPr>
          <p:cNvPr id="188" name="Shape 188"/>
          <p:cNvSpPr/>
          <p:nvPr/>
        </p:nvSpPr>
        <p:spPr>
          <a:xfrm>
            <a:off x="3292200" y="3155400"/>
            <a:ext cx="1828800" cy="1732800"/>
          </a:xfrm>
          <a:prstGeom prst="ellipse">
            <a:avLst/>
          </a:prstGeom>
          <a:gradFill>
            <a:gsLst>
              <a:gs pos="0">
                <a:srgbClr val="008000"/>
              </a:gs>
              <a:gs pos="100000">
                <a:srgbClr val="99FF66"/>
              </a:gs>
            </a:gsLst>
            <a:lin ang="5400012" scaled="0"/>
          </a:gradFill>
          <a:ln cap="flat" cmpd="sng" w="9525">
            <a:solidFill>
              <a:srgbClr val="FFFFFF"/>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chemeClr val="dk1"/>
              </a:solidFill>
              <a:latin typeface="Arial"/>
              <a:ea typeface="Arial"/>
              <a:cs typeface="Arial"/>
              <a:sym typeface="Arial"/>
            </a:endParaRPr>
          </a:p>
        </p:txBody>
      </p:sp>
      <p:sp>
        <p:nvSpPr>
          <p:cNvPr id="189" name="Shape 189"/>
          <p:cNvSpPr/>
          <p:nvPr/>
        </p:nvSpPr>
        <p:spPr>
          <a:xfrm>
            <a:off x="3523680" y="3656520"/>
            <a:ext cx="1330200" cy="1215600"/>
          </a:xfrm>
          <a:prstGeom prst="ellipse">
            <a:avLst/>
          </a:prstGeom>
          <a:gradFill>
            <a:gsLst>
              <a:gs pos="0">
                <a:srgbClr val="FFFF00"/>
              </a:gs>
              <a:gs pos="100000">
                <a:srgbClr val="FFFF99"/>
              </a:gs>
            </a:gsLst>
            <a:lin ang="5400012" scaled="0"/>
          </a:gra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0" name="Shape 190"/>
          <p:cNvSpPr/>
          <p:nvPr/>
        </p:nvSpPr>
        <p:spPr>
          <a:xfrm>
            <a:off x="3747240" y="4024080"/>
            <a:ext cx="943500" cy="862200"/>
          </a:xfrm>
          <a:prstGeom prst="ellipse">
            <a:avLst/>
          </a:prstGeom>
          <a:gradFill>
            <a:gsLst>
              <a:gs pos="0">
                <a:srgbClr val="FF6600"/>
              </a:gs>
              <a:gs pos="100000">
                <a:srgbClr val="FFCC99"/>
              </a:gs>
            </a:gsLst>
            <a:lin ang="5400012" scaled="0"/>
          </a:gra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1" name="Shape 191"/>
          <p:cNvSpPr/>
          <p:nvPr/>
        </p:nvSpPr>
        <p:spPr>
          <a:xfrm>
            <a:off x="3923640" y="4361760"/>
            <a:ext cx="558300" cy="510000"/>
          </a:xfrm>
          <a:prstGeom prst="ellipse">
            <a:avLst/>
          </a:prstGeom>
          <a:gradFill>
            <a:gsLst>
              <a:gs pos="0">
                <a:srgbClr val="FF0000"/>
              </a:gs>
              <a:gs pos="100000">
                <a:srgbClr val="FF9966"/>
              </a:gs>
            </a:gsLst>
            <a:lin ang="5400012" scaled="0"/>
          </a:gra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2" name="Shape 192"/>
          <p:cNvSpPr/>
          <p:nvPr/>
        </p:nvSpPr>
        <p:spPr>
          <a:xfrm>
            <a:off x="3810000" y="4493880"/>
            <a:ext cx="1033200" cy="3642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1800" strike="noStrike">
                <a:solidFill>
                  <a:srgbClr val="000000"/>
                </a:solidFill>
                <a:latin typeface="Arial"/>
                <a:ea typeface="Arial"/>
                <a:cs typeface="Arial"/>
                <a:sym typeface="Arial"/>
              </a:rPr>
              <a:t>family</a:t>
            </a:r>
            <a:endParaRPr b="0" sz="1800" strike="noStrike">
              <a:solidFill>
                <a:schemeClr val="dk1"/>
              </a:solidFill>
              <a:latin typeface="Arial"/>
              <a:ea typeface="Arial"/>
              <a:cs typeface="Arial"/>
              <a:sym typeface="Arial"/>
            </a:endParaRPr>
          </a:p>
        </p:txBody>
      </p:sp>
      <p:sp>
        <p:nvSpPr>
          <p:cNvPr id="193" name="Shape 193"/>
          <p:cNvSpPr/>
          <p:nvPr/>
        </p:nvSpPr>
        <p:spPr>
          <a:xfrm>
            <a:off x="3728400" y="4111200"/>
            <a:ext cx="1272300" cy="3333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1600" strike="noStrike">
                <a:solidFill>
                  <a:srgbClr val="000000"/>
                </a:solidFill>
                <a:latin typeface="Arial"/>
                <a:ea typeface="Arial"/>
                <a:cs typeface="Arial"/>
                <a:sym typeface="Arial"/>
              </a:rPr>
              <a:t>relatives</a:t>
            </a:r>
            <a:endParaRPr b="0" sz="1600" strike="noStrike">
              <a:solidFill>
                <a:schemeClr val="dk1"/>
              </a:solidFill>
              <a:latin typeface="Arial"/>
              <a:ea typeface="Arial"/>
              <a:cs typeface="Arial"/>
              <a:sym typeface="Arial"/>
            </a:endParaRPr>
          </a:p>
        </p:txBody>
      </p:sp>
      <p:sp>
        <p:nvSpPr>
          <p:cNvPr id="194" name="Shape 194"/>
          <p:cNvSpPr/>
          <p:nvPr/>
        </p:nvSpPr>
        <p:spPr>
          <a:xfrm>
            <a:off x="3810000" y="3782160"/>
            <a:ext cx="954600" cy="3333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1600" strike="noStrike">
                <a:solidFill>
                  <a:srgbClr val="000000"/>
                </a:solidFill>
                <a:latin typeface="Arial"/>
                <a:ea typeface="Arial"/>
                <a:cs typeface="Arial"/>
                <a:sym typeface="Arial"/>
              </a:rPr>
              <a:t>friends</a:t>
            </a:r>
            <a:endParaRPr b="0" sz="1600" strike="noStrike">
              <a:solidFill>
                <a:schemeClr val="dk1"/>
              </a:solidFill>
              <a:latin typeface="Arial"/>
              <a:ea typeface="Arial"/>
              <a:cs typeface="Arial"/>
              <a:sym typeface="Arial"/>
            </a:endParaRPr>
          </a:p>
        </p:txBody>
      </p:sp>
      <p:sp>
        <p:nvSpPr>
          <p:cNvPr id="195" name="Shape 195"/>
          <p:cNvSpPr/>
          <p:nvPr/>
        </p:nvSpPr>
        <p:spPr>
          <a:xfrm>
            <a:off x="5908024" y="1904095"/>
            <a:ext cx="300900" cy="2311800"/>
          </a:xfrm>
          <a:prstGeom prst="upDownArrow">
            <a:avLst>
              <a:gd fmla="val 50000" name="adj1"/>
              <a:gd fmla="val 126437" name="adj2"/>
            </a:avLst>
          </a:prstGeom>
          <a:solidFill>
            <a:srgbClr val="009999"/>
          </a:solidFill>
          <a:ln cap="flat" cmpd="sng" w="952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6" name="Shape 196"/>
          <p:cNvSpPr/>
          <p:nvPr/>
        </p:nvSpPr>
        <p:spPr>
          <a:xfrm>
            <a:off x="6246641" y="2647140"/>
            <a:ext cx="2601300" cy="455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2800">
                <a:solidFill>
                  <a:srgbClr val="FFC000"/>
                </a:solidFill>
                <a:latin typeface="Arial"/>
                <a:ea typeface="Arial"/>
                <a:cs typeface="Arial"/>
                <a:sym typeface="Arial"/>
              </a:rPr>
              <a:t>V</a:t>
            </a:r>
            <a:r>
              <a:rPr b="1" lang="en-US" sz="2800" strike="noStrike">
                <a:solidFill>
                  <a:srgbClr val="FFC000"/>
                </a:solidFill>
                <a:latin typeface="Arial"/>
                <a:ea typeface="Arial"/>
                <a:cs typeface="Arial"/>
                <a:sym typeface="Arial"/>
              </a:rPr>
              <a:t>olunteering</a:t>
            </a:r>
            <a:endParaRPr b="0" sz="2800" strike="noStrike">
              <a:solidFill>
                <a:schemeClr val="dk1"/>
              </a:solidFill>
              <a:latin typeface="Arial"/>
              <a:ea typeface="Arial"/>
              <a:cs typeface="Arial"/>
              <a:sym typeface="Arial"/>
            </a:endParaRPr>
          </a:p>
        </p:txBody>
      </p:sp>
      <p:sp>
        <p:nvSpPr>
          <p:cNvPr id="197" name="Shape 197"/>
          <p:cNvSpPr/>
          <p:nvPr/>
        </p:nvSpPr>
        <p:spPr>
          <a:xfrm>
            <a:off x="3597000" y="3331440"/>
            <a:ext cx="1462800" cy="3642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1800" strike="noStrike">
                <a:solidFill>
                  <a:srgbClr val="FFFFFF"/>
                </a:solidFill>
                <a:latin typeface="Arial"/>
                <a:ea typeface="Arial"/>
                <a:cs typeface="Arial"/>
                <a:sym typeface="Arial"/>
              </a:rPr>
              <a:t>neighbors</a:t>
            </a:r>
            <a:endParaRPr b="0" sz="1800" strike="noStrike">
              <a:solidFill>
                <a:schemeClr val="dk1"/>
              </a:solidFill>
              <a:latin typeface="Arial"/>
              <a:ea typeface="Arial"/>
              <a:cs typeface="Arial"/>
              <a:sym typeface="Arial"/>
            </a:endParaRPr>
          </a:p>
        </p:txBody>
      </p:sp>
      <p:sp>
        <p:nvSpPr>
          <p:cNvPr id="198" name="Shape 198"/>
          <p:cNvSpPr/>
          <p:nvPr/>
        </p:nvSpPr>
        <p:spPr>
          <a:xfrm>
            <a:off x="326975" y="3361524"/>
            <a:ext cx="2009400" cy="1535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z="2100" strike="noStrike">
                <a:solidFill>
                  <a:srgbClr val="FF0000"/>
                </a:solidFill>
                <a:latin typeface="Arial"/>
                <a:ea typeface="Arial"/>
                <a:cs typeface="Arial"/>
                <a:sym typeface="Arial"/>
              </a:rPr>
              <a:t>Forming the role model </a:t>
            </a:r>
            <a:endParaRPr b="0" sz="2100"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lang="en-US" sz="2100" strike="noStrike">
                <a:solidFill>
                  <a:srgbClr val="FF0000"/>
                </a:solidFill>
                <a:latin typeface="Arial"/>
                <a:ea typeface="Arial"/>
                <a:cs typeface="Arial"/>
                <a:sym typeface="Arial"/>
              </a:rPr>
              <a:t>Expansion of family love</a:t>
            </a:r>
            <a:endParaRPr b="0" sz="2100" strike="noStrike">
              <a:solidFill>
                <a:schemeClr val="dk1"/>
              </a:solidFill>
              <a:latin typeface="Arial"/>
              <a:ea typeface="Arial"/>
              <a:cs typeface="Arial"/>
              <a:sym typeface="Arial"/>
            </a:endParaRPr>
          </a:p>
        </p:txBody>
      </p:sp>
      <p:sp>
        <p:nvSpPr>
          <p:cNvPr id="199" name="Shape 199"/>
          <p:cNvSpPr/>
          <p:nvPr/>
        </p:nvSpPr>
        <p:spPr>
          <a:xfrm>
            <a:off x="2336370" y="1080405"/>
            <a:ext cx="3765300" cy="5775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0" lang="en-US" sz="3200" strike="noStrike">
                <a:solidFill>
                  <a:srgbClr val="FFFFFF"/>
                </a:solidFill>
                <a:latin typeface="Arial"/>
                <a:ea typeface="Arial"/>
                <a:cs typeface="Arial"/>
                <a:sym typeface="Arial"/>
              </a:rPr>
              <a:t>One Global Family</a:t>
            </a:r>
            <a:endParaRPr b="0" sz="3200" strike="noStrike">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Shape 204"/>
          <p:cNvSpPr/>
          <p:nvPr/>
        </p:nvSpPr>
        <p:spPr>
          <a:xfrm>
            <a:off x="47525" y="358850"/>
            <a:ext cx="4698300" cy="2093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rPr b="1" lang="en-US" sz="4000">
                <a:solidFill>
                  <a:srgbClr val="FFFFFF"/>
                </a:solidFill>
              </a:rPr>
              <a:t>IDENTIFYING PROBLEMS</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Shape 209"/>
          <p:cNvSpPr/>
          <p:nvPr/>
        </p:nvSpPr>
        <p:spPr>
          <a:xfrm>
            <a:off x="171250" y="1101175"/>
            <a:ext cx="4698300" cy="2093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What issues do you see in society and the world today?</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Shape 214"/>
          <p:cNvSpPr/>
          <p:nvPr/>
        </p:nvSpPr>
        <p:spPr>
          <a:xfrm>
            <a:off x="849150" y="1197600"/>
            <a:ext cx="7464900" cy="3764700"/>
          </a:xfrm>
          <a:prstGeom prst="rect">
            <a:avLst/>
          </a:prstGeom>
          <a:solidFill>
            <a:srgbClr val="FFFFFF"/>
          </a:solidFill>
          <a:ln>
            <a:noFill/>
          </a:ln>
        </p:spPr>
        <p:txBody>
          <a:bodyPr anchorCtr="0" anchor="t" bIns="45000" lIns="396000" spcFirstLastPara="1" rIns="90000" wrap="square" tIns="45000">
            <a:noAutofit/>
          </a:bodyPr>
          <a:lstStyle/>
          <a:p>
            <a:pPr indent="0" lvl="0" marL="0" marR="0" rtl="0" algn="l">
              <a:lnSpc>
                <a:spcPct val="100000"/>
              </a:lnSpc>
              <a:spcBef>
                <a:spcPts val="0"/>
              </a:spcBef>
              <a:spcAft>
                <a:spcPts val="0"/>
              </a:spcAft>
              <a:buNone/>
            </a:pPr>
            <a:r>
              <a:rPr lang="en-US" sz="2500">
                <a:solidFill>
                  <a:srgbClr val="404040"/>
                </a:solidFill>
              </a:rPr>
              <a:t>The </a:t>
            </a:r>
            <a:r>
              <a:rPr b="0" i="0" lang="en-US" sz="2500" u="none" cap="none" strike="noStrike">
                <a:solidFill>
                  <a:srgbClr val="404040"/>
                </a:solidFill>
                <a:latin typeface="Arial"/>
                <a:ea typeface="Arial"/>
                <a:cs typeface="Arial"/>
                <a:sym typeface="Arial"/>
              </a:rPr>
              <a:t>Sustainable Development Goals are global goals adopted in the international summit in September 2015 as the successors to the Millenium Development Goals (MDGs) established in 2001.</a:t>
            </a:r>
            <a:endParaRPr/>
          </a:p>
          <a:p>
            <a:pPr indent="0" lvl="0" marL="0" marR="0" rtl="0" algn="l">
              <a:lnSpc>
                <a:spcPct val="100000"/>
              </a:lnSpc>
              <a:spcBef>
                <a:spcPts val="561"/>
              </a:spcBef>
              <a:spcAft>
                <a:spcPts val="0"/>
              </a:spcAft>
              <a:buNone/>
            </a:pPr>
            <a:r>
              <a:t/>
            </a:r>
            <a:endParaRPr b="0" i="0" sz="1000" u="none" cap="none" strike="noStrike">
              <a:solidFill>
                <a:srgbClr val="404040"/>
              </a:solidFill>
              <a:latin typeface="Arial"/>
              <a:ea typeface="Arial"/>
              <a:cs typeface="Arial"/>
              <a:sym typeface="Arial"/>
            </a:endParaRPr>
          </a:p>
          <a:p>
            <a:pPr indent="0" lvl="0" marL="0" marR="0" rtl="0" algn="l">
              <a:lnSpc>
                <a:spcPct val="100000"/>
              </a:lnSpc>
              <a:spcBef>
                <a:spcPts val="561"/>
              </a:spcBef>
              <a:spcAft>
                <a:spcPts val="0"/>
              </a:spcAft>
              <a:buNone/>
            </a:pPr>
            <a:r>
              <a:rPr b="0" i="0" lang="en-US" sz="2500" u="none" cap="none" strike="noStrike">
                <a:solidFill>
                  <a:srgbClr val="404040"/>
                </a:solidFill>
                <a:latin typeface="Arial"/>
                <a:ea typeface="Arial"/>
                <a:cs typeface="Arial"/>
                <a:sym typeface="Arial"/>
              </a:rPr>
              <a:t>Not only developing countries, but also developed countries have to work towards these goals until 2030. </a:t>
            </a:r>
            <a:endParaRPr b="0" i="0" sz="2500" u="none" cap="none" strike="noStrike">
              <a:solidFill>
                <a:srgbClr val="404040"/>
              </a:solidFill>
              <a:latin typeface="Arial"/>
              <a:ea typeface="Arial"/>
              <a:cs typeface="Arial"/>
              <a:sym typeface="Arial"/>
            </a:endParaRPr>
          </a:p>
        </p:txBody>
      </p:sp>
      <p:sp>
        <p:nvSpPr>
          <p:cNvPr id="215" name="Shape 215"/>
          <p:cNvSpPr/>
          <p:nvPr/>
        </p:nvSpPr>
        <p:spPr>
          <a:xfrm>
            <a:off x="839765" y="192475"/>
            <a:ext cx="7521000" cy="881400"/>
          </a:xfrm>
          <a:prstGeom prst="rect">
            <a:avLst/>
          </a:prstGeom>
          <a:solidFill>
            <a:srgbClr val="0070C0"/>
          </a:solid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What are the SDGs?</a:t>
            </a:r>
            <a:endParaRPr b="0" i="0" sz="3600" u="none" cap="none" strike="noStrike">
              <a:solidFill>
                <a:srgbClr val="FFFFFF"/>
              </a:solidFill>
              <a:latin typeface="Arial"/>
              <a:ea typeface="Arial"/>
              <a:cs typeface="Arial"/>
              <a:sym typeface="Arial"/>
            </a:endParaRPr>
          </a:p>
        </p:txBody>
      </p:sp>
      <p:pic>
        <p:nvPicPr>
          <p:cNvPr id="216" name="Shape 216"/>
          <p:cNvPicPr preferRelativeResize="0"/>
          <p:nvPr/>
        </p:nvPicPr>
        <p:blipFill rotWithShape="1">
          <a:blip r:embed="rId3">
            <a:alphaModFix/>
          </a:blip>
          <a:srcRect b="0" l="20699" r="-7" t="0"/>
          <a:stretch/>
        </p:blipFill>
        <p:spPr>
          <a:xfrm>
            <a:off x="4728125" y="4222450"/>
            <a:ext cx="3345374" cy="739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Shape 221"/>
          <p:cNvPicPr preferRelativeResize="0"/>
          <p:nvPr/>
        </p:nvPicPr>
        <p:blipFill rotWithShape="1">
          <a:blip r:embed="rId3">
            <a:alphaModFix/>
          </a:blip>
          <a:srcRect b="8808" l="17946" r="16025" t="12476"/>
          <a:stretch/>
        </p:blipFill>
        <p:spPr>
          <a:xfrm>
            <a:off x="787390" y="0"/>
            <a:ext cx="7673512"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Shape 226"/>
          <p:cNvSpPr/>
          <p:nvPr/>
        </p:nvSpPr>
        <p:spPr>
          <a:xfrm>
            <a:off x="344675" y="0"/>
            <a:ext cx="8554800" cy="5143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27" name="Shape 227"/>
          <p:cNvPicPr preferRelativeResize="0"/>
          <p:nvPr/>
        </p:nvPicPr>
        <p:blipFill rotWithShape="1">
          <a:blip r:embed="rId3">
            <a:alphaModFix/>
          </a:blip>
          <a:srcRect b="0" l="20879" r="0" t="0"/>
          <a:stretch/>
        </p:blipFill>
        <p:spPr>
          <a:xfrm>
            <a:off x="6585198" y="4580250"/>
            <a:ext cx="2288275" cy="506875"/>
          </a:xfrm>
          <a:prstGeom prst="rect">
            <a:avLst/>
          </a:prstGeom>
          <a:noFill/>
          <a:ln>
            <a:noFill/>
          </a:ln>
        </p:spPr>
      </p:pic>
      <p:sp>
        <p:nvSpPr>
          <p:cNvPr id="228" name="Shape 228"/>
          <p:cNvSpPr/>
          <p:nvPr/>
        </p:nvSpPr>
        <p:spPr>
          <a:xfrm>
            <a:off x="987215" y="2093645"/>
            <a:ext cx="2909100" cy="2039100"/>
          </a:xfrm>
          <a:prstGeom prst="rect">
            <a:avLst/>
          </a:prstGeom>
          <a:noFill/>
          <a:ln>
            <a:noFill/>
          </a:ln>
        </p:spPr>
        <p:txBody>
          <a:bodyPr anchorCtr="0" anchor="t" bIns="0" lIns="0" spcFirstLastPara="1" rIns="0" wrap="square" tIns="1087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8 Goals・21 </a:t>
            </a:r>
            <a:r>
              <a:rPr lang="en-US" sz="2400"/>
              <a:t>T</a:t>
            </a:r>
            <a:r>
              <a:rPr b="0" i="0" lang="en-US" sz="2400" u="none" cap="none" strike="noStrike">
                <a:solidFill>
                  <a:srgbClr val="000000"/>
                </a:solidFill>
                <a:latin typeface="Arial"/>
                <a:ea typeface="Arial"/>
                <a:cs typeface="Arial"/>
                <a:sym typeface="Arial"/>
              </a:rPr>
              <a:t>argets</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FF0000"/>
                </a:solidFill>
                <a:latin typeface="Arial"/>
                <a:ea typeface="Arial"/>
                <a:cs typeface="Arial"/>
                <a:sym typeface="Arial"/>
              </a:rPr>
              <a:t>（simple and clear）</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Goals for developing countries</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45"/>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Led by UN experts</a:t>
            </a:r>
            <a:endParaRPr b="0" i="0" sz="2400" u="none" cap="none" strike="noStrike">
              <a:solidFill>
                <a:srgbClr val="000000"/>
              </a:solidFill>
              <a:latin typeface="Arial"/>
              <a:ea typeface="Arial"/>
              <a:cs typeface="Arial"/>
              <a:sym typeface="Arial"/>
            </a:endParaRPr>
          </a:p>
        </p:txBody>
      </p:sp>
      <p:sp>
        <p:nvSpPr>
          <p:cNvPr id="229" name="Shape 229"/>
          <p:cNvSpPr/>
          <p:nvPr/>
        </p:nvSpPr>
        <p:spPr>
          <a:xfrm>
            <a:off x="5067815" y="192655"/>
            <a:ext cx="2224800" cy="868800"/>
          </a:xfrm>
          <a:prstGeom prst="rect">
            <a:avLst/>
          </a:prstGeom>
          <a:noFill/>
          <a:ln>
            <a:noFill/>
          </a:ln>
        </p:spPr>
        <p:txBody>
          <a:bodyPr anchorCtr="0" anchor="ctr" bIns="0" lIns="0" spcFirstLastPara="1" rIns="0" wrap="square" tIns="12600">
            <a:noAutofit/>
          </a:bodyPr>
          <a:lstStyle/>
          <a:p>
            <a:pPr indent="0" lvl="0" marL="12599" marR="0" rtl="0" algn="l">
              <a:lnSpc>
                <a:spcPct val="100000"/>
              </a:lnSpc>
              <a:spcBef>
                <a:spcPts val="0"/>
              </a:spcBef>
              <a:spcAft>
                <a:spcPts val="0"/>
              </a:spcAft>
              <a:buNone/>
            </a:pPr>
            <a:r>
              <a:rPr b="0" i="0" lang="en-US" sz="2400" u="none" cap="none" strike="noStrike">
                <a:solidFill>
                  <a:srgbClr val="404040"/>
                </a:solidFill>
                <a:latin typeface="Arial"/>
                <a:ea typeface="Arial"/>
                <a:cs typeface="Arial"/>
                <a:sym typeface="Arial"/>
              </a:rPr>
              <a:t>2016～2030</a:t>
            </a:r>
            <a:endParaRPr b="0" i="0" sz="2400" u="none" cap="none" strike="noStrike">
              <a:solidFill>
                <a:srgbClr val="000000"/>
              </a:solidFill>
              <a:latin typeface="Arial"/>
              <a:ea typeface="Arial"/>
              <a:cs typeface="Arial"/>
              <a:sym typeface="Arial"/>
            </a:endParaRPr>
          </a:p>
        </p:txBody>
      </p:sp>
      <p:sp>
        <p:nvSpPr>
          <p:cNvPr id="230" name="Shape 230"/>
          <p:cNvSpPr/>
          <p:nvPr/>
        </p:nvSpPr>
        <p:spPr>
          <a:xfrm>
            <a:off x="987215" y="869509"/>
            <a:ext cx="2909100" cy="1178100"/>
          </a:xfrm>
          <a:prstGeom prst="rect">
            <a:avLst/>
          </a:prstGeom>
          <a:solidFill>
            <a:srgbClr val="0070BF"/>
          </a:solidFill>
          <a:ln>
            <a:noFill/>
          </a:ln>
        </p:spPr>
        <p:txBody>
          <a:bodyPr anchorCtr="0" anchor="t" bIns="0" lIns="0" spcFirstLastPara="1" rIns="0" wrap="square" tIns="65500">
            <a:noAutofit/>
          </a:bodyPr>
          <a:lstStyle/>
          <a:p>
            <a:pPr indent="0" lvl="0" marL="0" marR="0" rtl="0" algn="ctr">
              <a:lnSpc>
                <a:spcPct val="100000"/>
              </a:lnSpc>
              <a:spcBef>
                <a:spcPts val="0"/>
              </a:spcBef>
              <a:spcAft>
                <a:spcPts val="0"/>
              </a:spcAft>
              <a:buNone/>
            </a:pPr>
            <a:r>
              <a:rPr b="0" i="0" lang="en-US" sz="3600" u="none" cap="none" strike="noStrike">
                <a:solidFill>
                  <a:srgbClr val="FFFFFF"/>
                </a:solidFill>
                <a:latin typeface="Arial"/>
                <a:ea typeface="Arial"/>
                <a:cs typeface="Arial"/>
                <a:sym typeface="Arial"/>
              </a:rPr>
              <a:t>ＭＤＧｓ</a:t>
            </a:r>
            <a:endParaRPr b="0" i="0" sz="3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35999" marR="0" rtl="0" algn="ctr">
              <a:lnSpc>
                <a:spcPct val="100000"/>
              </a:lnSpc>
              <a:spcBef>
                <a:spcPts val="0"/>
              </a:spcBef>
              <a:spcAft>
                <a:spcPts val="0"/>
              </a:spcAft>
              <a:buNone/>
            </a:pPr>
            <a:r>
              <a:rPr b="0" i="0" lang="en-US" sz="1600" u="none" cap="none" strike="noStrike">
                <a:solidFill>
                  <a:srgbClr val="FFFFFF"/>
                </a:solidFill>
                <a:latin typeface="Arial"/>
                <a:ea typeface="Arial"/>
                <a:cs typeface="Arial"/>
                <a:sym typeface="Arial"/>
              </a:rPr>
              <a:t>Millennium Development Goals</a:t>
            </a:r>
            <a:endParaRPr b="0" i="0" sz="1600" u="none" cap="none" strike="noStrike">
              <a:solidFill>
                <a:srgbClr val="000000"/>
              </a:solidFill>
              <a:latin typeface="Arial"/>
              <a:ea typeface="Arial"/>
              <a:cs typeface="Arial"/>
              <a:sym typeface="Arial"/>
            </a:endParaRPr>
          </a:p>
        </p:txBody>
      </p:sp>
      <p:sp>
        <p:nvSpPr>
          <p:cNvPr id="231" name="Shape 231"/>
          <p:cNvSpPr/>
          <p:nvPr/>
        </p:nvSpPr>
        <p:spPr>
          <a:xfrm>
            <a:off x="4644455" y="869509"/>
            <a:ext cx="3071400" cy="1178100"/>
          </a:xfrm>
          <a:prstGeom prst="rect">
            <a:avLst/>
          </a:prstGeom>
          <a:solidFill>
            <a:srgbClr val="FF3300"/>
          </a:solidFill>
          <a:ln>
            <a:noFill/>
          </a:ln>
        </p:spPr>
        <p:txBody>
          <a:bodyPr anchorCtr="0" anchor="t" bIns="0" lIns="0" spcFirstLastPara="1" rIns="0" wrap="square" tIns="65500">
            <a:noAutofit/>
          </a:bodyPr>
          <a:lstStyle/>
          <a:p>
            <a:pPr indent="0" lvl="0" marL="0" marR="0" rtl="0" algn="ctr">
              <a:lnSpc>
                <a:spcPct val="100000"/>
              </a:lnSpc>
              <a:spcBef>
                <a:spcPts val="0"/>
              </a:spcBef>
              <a:spcAft>
                <a:spcPts val="0"/>
              </a:spcAft>
              <a:buNone/>
            </a:pPr>
            <a:r>
              <a:rPr b="0" i="0" lang="en-US" sz="3600" u="none" cap="none" strike="noStrike">
                <a:solidFill>
                  <a:srgbClr val="FFFFFF"/>
                </a:solidFill>
                <a:latin typeface="Arial"/>
                <a:ea typeface="Arial"/>
                <a:cs typeface="Arial"/>
                <a:sym typeface="Arial"/>
              </a:rPr>
              <a:t>ＳＤＧｓ</a:t>
            </a:r>
            <a:endParaRPr b="0" i="0" sz="3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1600" u="none" cap="none" strike="noStrike">
                <a:solidFill>
                  <a:srgbClr val="FFFFFF"/>
                </a:solidFill>
                <a:latin typeface="Arial"/>
                <a:ea typeface="Arial"/>
                <a:cs typeface="Arial"/>
                <a:sym typeface="Arial"/>
              </a:rPr>
              <a:t>Sustainable Development Goals</a:t>
            </a:r>
            <a:endParaRPr b="0" i="0" sz="1600" u="none" cap="none" strike="noStrike">
              <a:solidFill>
                <a:srgbClr val="000000"/>
              </a:solidFill>
              <a:latin typeface="Arial"/>
              <a:ea typeface="Arial"/>
              <a:cs typeface="Arial"/>
              <a:sym typeface="Arial"/>
            </a:endParaRPr>
          </a:p>
        </p:txBody>
      </p:sp>
      <p:sp>
        <p:nvSpPr>
          <p:cNvPr id="232" name="Shape 232"/>
          <p:cNvSpPr/>
          <p:nvPr/>
        </p:nvSpPr>
        <p:spPr>
          <a:xfrm>
            <a:off x="1329215" y="256735"/>
            <a:ext cx="2224800" cy="740400"/>
          </a:xfrm>
          <a:prstGeom prst="rect">
            <a:avLst/>
          </a:prstGeom>
          <a:noFill/>
          <a:ln>
            <a:noFill/>
          </a:ln>
        </p:spPr>
        <p:txBody>
          <a:bodyPr anchorCtr="0" anchor="ctr" bIns="0" lIns="0" spcFirstLastPara="1" rIns="0" wrap="square" tIns="12600">
            <a:noAutofit/>
          </a:bodyPr>
          <a:lstStyle/>
          <a:p>
            <a:pPr indent="0" lvl="0" marL="12599" marR="0" rtl="0" algn="l">
              <a:lnSpc>
                <a:spcPct val="100000"/>
              </a:lnSpc>
              <a:spcBef>
                <a:spcPts val="0"/>
              </a:spcBef>
              <a:spcAft>
                <a:spcPts val="0"/>
              </a:spcAft>
              <a:buNone/>
            </a:pPr>
            <a:r>
              <a:rPr b="0" i="0" lang="en-US" sz="2400" u="none" cap="none" strike="noStrike">
                <a:solidFill>
                  <a:srgbClr val="404040"/>
                </a:solidFill>
                <a:latin typeface="Arial"/>
                <a:ea typeface="Arial"/>
                <a:cs typeface="Arial"/>
                <a:sym typeface="Arial"/>
              </a:rPr>
              <a:t>2001～2015</a:t>
            </a:r>
            <a:endParaRPr b="0" i="0" sz="2400" u="none" cap="none" strike="noStrike">
              <a:solidFill>
                <a:srgbClr val="000000"/>
              </a:solidFill>
              <a:latin typeface="Arial"/>
              <a:ea typeface="Arial"/>
              <a:cs typeface="Arial"/>
              <a:sym typeface="Arial"/>
            </a:endParaRPr>
          </a:p>
        </p:txBody>
      </p:sp>
      <p:sp>
        <p:nvSpPr>
          <p:cNvPr id="233" name="Shape 233"/>
          <p:cNvSpPr/>
          <p:nvPr/>
        </p:nvSpPr>
        <p:spPr>
          <a:xfrm>
            <a:off x="4644455" y="2116461"/>
            <a:ext cx="3468300" cy="2544000"/>
          </a:xfrm>
          <a:prstGeom prst="rect">
            <a:avLst/>
          </a:prstGeom>
          <a:noFill/>
          <a:ln>
            <a:noFill/>
          </a:ln>
        </p:spPr>
        <p:txBody>
          <a:bodyPr anchorCtr="0" anchor="t" bIns="0" lIns="0" spcFirstLastPara="1" rIns="0" wrap="square" tIns="108700">
            <a:no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17 Goals・169 targets</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cap="none" strike="noStrike">
                <a:solidFill>
                  <a:srgbClr val="FF0000"/>
                </a:solidFill>
                <a:latin typeface="Arial"/>
                <a:ea typeface="Arial"/>
                <a:cs typeface="Arial"/>
                <a:sym typeface="Arial"/>
              </a:rPr>
              <a:t>（comprehensive and related to each other）</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Goals for all countries</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cap="none" strike="noStrike">
                <a:solidFill>
                  <a:srgbClr val="FF0000"/>
                </a:solidFill>
                <a:latin typeface="Arial"/>
                <a:ea typeface="Arial"/>
                <a:cs typeface="Arial"/>
                <a:sym typeface="Arial"/>
              </a:rPr>
              <a:t>（＝universality）</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All UN member states negotiated and approved</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cap="none" strike="noStrike">
                <a:solidFill>
                  <a:srgbClr val="FF0000"/>
                </a:solidFill>
                <a:latin typeface="Arial"/>
                <a:ea typeface="Arial"/>
                <a:cs typeface="Arial"/>
                <a:sym typeface="Arial"/>
              </a:rPr>
              <a:t>Implemental method</a:t>
            </a:r>
            <a:endParaRPr b="0" i="0" sz="18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cap="none" strike="noStrike">
                <a:solidFill>
                  <a:srgbClr val="FF0000"/>
                </a:solidFill>
                <a:latin typeface="Arial"/>
                <a:ea typeface="Arial"/>
                <a:cs typeface="Arial"/>
                <a:sym typeface="Arial"/>
              </a:rPr>
              <a:t>（fund・skill）</a:t>
            </a:r>
            <a:endParaRPr b="0" i="0" sz="1800" u="none" cap="none" strike="noStrike">
              <a:solidFill>
                <a:srgbClr val="000000"/>
              </a:solidFill>
              <a:latin typeface="Arial"/>
              <a:ea typeface="Arial"/>
              <a:cs typeface="Arial"/>
              <a:sym typeface="Arial"/>
            </a:endParaRPr>
          </a:p>
        </p:txBody>
      </p:sp>
      <p:sp>
        <p:nvSpPr>
          <p:cNvPr id="234" name="Shape 234"/>
          <p:cNvSpPr/>
          <p:nvPr/>
        </p:nvSpPr>
        <p:spPr>
          <a:xfrm>
            <a:off x="3879295" y="2669815"/>
            <a:ext cx="716700" cy="1364700"/>
          </a:xfrm>
          <a:prstGeom prst="rightArrow">
            <a:avLst>
              <a:gd fmla="val 50000" name="adj1"/>
              <a:gd fmla="val 50000" name="adj2"/>
            </a:avLst>
          </a:prstGeom>
          <a:solidFill>
            <a:srgbClr val="4A86E8"/>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Shape 239"/>
          <p:cNvSpPr/>
          <p:nvPr/>
        </p:nvSpPr>
        <p:spPr>
          <a:xfrm>
            <a:off x="118225" y="1622575"/>
            <a:ext cx="5104800" cy="2093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What SDGs are the issues you listed connected to?</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Shape 244"/>
          <p:cNvSpPr/>
          <p:nvPr/>
        </p:nvSpPr>
        <p:spPr>
          <a:xfrm>
            <a:off x="123750" y="1623575"/>
            <a:ext cx="5991900" cy="19965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Peace Design vs.  Service Project Design</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Shape 249"/>
          <p:cNvSpPr/>
          <p:nvPr/>
        </p:nvSpPr>
        <p:spPr>
          <a:xfrm>
            <a:off x="0" y="0"/>
            <a:ext cx="9140700" cy="881400"/>
          </a:xfrm>
          <a:prstGeom prst="rect">
            <a:avLst/>
          </a:prstGeom>
          <a:noFill/>
          <a:ln>
            <a:noFill/>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0" lang="en-US" sz="3600" u="none" cap="none" strike="noStrike">
                <a:solidFill>
                  <a:srgbClr val="FFFFFF"/>
                </a:solidFill>
                <a:latin typeface="Arial"/>
                <a:ea typeface="Arial"/>
                <a:cs typeface="Arial"/>
                <a:sym typeface="Arial"/>
              </a:rPr>
              <a:t>　What is Peace Design?</a:t>
            </a:r>
            <a:endParaRPr b="0" i="0" sz="3600" u="none" cap="none" strike="noStrike">
              <a:solidFill>
                <a:srgbClr val="FFFFFF"/>
              </a:solidFill>
              <a:latin typeface="Arial"/>
              <a:ea typeface="Arial"/>
              <a:cs typeface="Arial"/>
              <a:sym typeface="Arial"/>
            </a:endParaRPr>
          </a:p>
        </p:txBody>
      </p:sp>
      <p:sp>
        <p:nvSpPr>
          <p:cNvPr id="250" name="Shape 250"/>
          <p:cNvSpPr/>
          <p:nvPr/>
        </p:nvSpPr>
        <p:spPr>
          <a:xfrm>
            <a:off x="294375" y="1289199"/>
            <a:ext cx="5084400" cy="3425700"/>
          </a:xfrm>
          <a:prstGeom prst="rect">
            <a:avLst/>
          </a:prstGeom>
          <a:noFill/>
          <a:ln>
            <a:noFill/>
          </a:ln>
        </p:spPr>
        <p:txBody>
          <a:bodyPr anchorCtr="0" anchor="t" bIns="45000" lIns="396000" spcFirstLastPara="1" rIns="90000" wrap="square" tIns="45000">
            <a:noAutofit/>
          </a:bodyPr>
          <a:lstStyle/>
          <a:p>
            <a:pPr indent="0" lvl="0" marL="0" marR="0" rtl="0" algn="l">
              <a:lnSpc>
                <a:spcPct val="100000"/>
              </a:lnSpc>
              <a:spcBef>
                <a:spcPts val="0"/>
              </a:spcBef>
              <a:spcAft>
                <a:spcPts val="0"/>
              </a:spcAft>
              <a:buNone/>
            </a:pPr>
            <a:r>
              <a:rPr b="0" i="0" lang="en-US" sz="3200" u="none" cap="none" strike="noStrike">
                <a:solidFill>
                  <a:srgbClr val="FFFFFF"/>
                </a:solidFill>
                <a:latin typeface="Arial"/>
                <a:ea typeface="Arial"/>
                <a:cs typeface="Arial"/>
                <a:sym typeface="Arial"/>
              </a:rPr>
              <a:t>To design plans which a</a:t>
            </a:r>
            <a:r>
              <a:rPr lang="en-US" sz="3200">
                <a:solidFill>
                  <a:srgbClr val="FFFFFF"/>
                </a:solidFill>
              </a:rPr>
              <a:t>ddress</a:t>
            </a:r>
            <a:r>
              <a:rPr b="0" i="0" lang="en-US" sz="3200" u="none" cap="none" strike="noStrike">
                <a:solidFill>
                  <a:srgbClr val="FFFFFF"/>
                </a:solidFill>
                <a:latin typeface="Arial"/>
                <a:ea typeface="Arial"/>
                <a:cs typeface="Arial"/>
                <a:sym typeface="Arial"/>
              </a:rPr>
              <a:t> social issues and to solve problems by sharing the goal and process with people related to the issue.</a:t>
            </a:r>
            <a:endParaRPr>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Shape 255"/>
          <p:cNvSpPr/>
          <p:nvPr/>
        </p:nvSpPr>
        <p:spPr>
          <a:xfrm>
            <a:off x="0" y="182025"/>
            <a:ext cx="5991900" cy="16695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Questions to ask yourself</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p:txBody>
      </p:sp>
      <p:sp>
        <p:nvSpPr>
          <p:cNvPr id="256" name="Shape 256"/>
          <p:cNvSpPr/>
          <p:nvPr/>
        </p:nvSpPr>
        <p:spPr>
          <a:xfrm>
            <a:off x="123725" y="1737000"/>
            <a:ext cx="6707700" cy="27834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381000" lvl="0" marL="457200" marR="0" rtl="0">
              <a:lnSpc>
                <a:spcPct val="100000"/>
              </a:lnSpc>
              <a:spcBef>
                <a:spcPts val="0"/>
              </a:spcBef>
              <a:spcAft>
                <a:spcPts val="0"/>
              </a:spcAft>
              <a:buClr>
                <a:srgbClr val="FFFFFF"/>
              </a:buClr>
              <a:buSzPts val="2400"/>
              <a:buChar char="●"/>
            </a:pPr>
            <a:r>
              <a:rPr b="1" lang="en-US" sz="2400">
                <a:solidFill>
                  <a:srgbClr val="FFFFFF"/>
                </a:solidFill>
              </a:rPr>
              <a:t>What level of service do you want to do?</a:t>
            </a:r>
            <a:endParaRPr b="1" sz="2400">
              <a:solidFill>
                <a:srgbClr val="FFFFFF"/>
              </a:solidFill>
            </a:endParaRPr>
          </a:p>
          <a:p>
            <a:pPr indent="-381000" lvl="0" marL="457200" marR="0" rtl="0">
              <a:lnSpc>
                <a:spcPct val="100000"/>
              </a:lnSpc>
              <a:spcBef>
                <a:spcPts val="0"/>
              </a:spcBef>
              <a:spcAft>
                <a:spcPts val="0"/>
              </a:spcAft>
              <a:buClr>
                <a:srgbClr val="FFFFFF"/>
              </a:buClr>
              <a:buSzPts val="2400"/>
              <a:buChar char="●"/>
            </a:pPr>
            <a:r>
              <a:rPr b="1" lang="en-US" sz="2400">
                <a:solidFill>
                  <a:srgbClr val="FFFFFF"/>
                </a:solidFill>
              </a:rPr>
              <a:t>What outcome is your goal? (solve a major social issue, give service experience to young people, bring awareness to an existing issue, etc.)</a:t>
            </a:r>
            <a:endParaRPr b="1" sz="2400">
              <a:solidFill>
                <a:srgbClr val="FFFFFF"/>
              </a:solidFill>
            </a:endParaRPr>
          </a:p>
          <a:p>
            <a:pPr indent="0" lvl="0" marL="0" marR="0" rtl="0">
              <a:lnSpc>
                <a:spcPct val="100000"/>
              </a:lnSpc>
              <a:spcBef>
                <a:spcPts val="0"/>
              </a:spcBef>
              <a:spcAft>
                <a:spcPts val="0"/>
              </a:spcAft>
              <a:buNone/>
            </a:pPr>
            <a:r>
              <a:t/>
            </a:r>
            <a:endParaRPr b="1" sz="2400">
              <a:solidFill>
                <a:srgbClr val="FFFFFF"/>
              </a:solidFill>
            </a:endParaRPr>
          </a:p>
          <a:p>
            <a:pPr indent="0" lvl="0" marL="0" marR="0" rtl="0">
              <a:lnSpc>
                <a:spcPct val="100000"/>
              </a:lnSpc>
              <a:spcBef>
                <a:spcPts val="0"/>
              </a:spcBef>
              <a:spcAft>
                <a:spcPts val="0"/>
              </a:spcAft>
              <a:buNone/>
            </a:pPr>
            <a:r>
              <a:t/>
            </a:r>
            <a:endParaRPr b="1" sz="24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Shape 261"/>
          <p:cNvSpPr/>
          <p:nvPr/>
        </p:nvSpPr>
        <p:spPr>
          <a:xfrm>
            <a:off x="47525" y="1041500"/>
            <a:ext cx="5599800" cy="20937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rPr b="1" lang="en-US" sz="4000">
                <a:solidFill>
                  <a:srgbClr val="FFFFFF"/>
                </a:solidFill>
              </a:rPr>
              <a:t>PUTTING TOGETHER A PEACE PROJECT</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Shape 266"/>
          <p:cNvSpPr/>
          <p:nvPr/>
        </p:nvSpPr>
        <p:spPr>
          <a:xfrm>
            <a:off x="338000" y="1521975"/>
            <a:ext cx="8771700" cy="24132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482600" lvl="0" marL="457200" marR="0" rtl="0">
              <a:lnSpc>
                <a:spcPct val="100000"/>
              </a:lnSpc>
              <a:spcBef>
                <a:spcPts val="0"/>
              </a:spcBef>
              <a:spcAft>
                <a:spcPts val="0"/>
              </a:spcAft>
              <a:buClr>
                <a:srgbClr val="FFFFFF"/>
              </a:buClr>
              <a:buSzPts val="4000"/>
              <a:buAutoNum type="arabicPeriod"/>
            </a:pPr>
            <a:r>
              <a:rPr b="1" lang="en-US" sz="4000">
                <a:solidFill>
                  <a:srgbClr val="FFFFFF"/>
                </a:solidFill>
              </a:rPr>
              <a:t>Clarifying the Problem</a:t>
            </a:r>
            <a:endParaRPr b="1" sz="4000">
              <a:solidFill>
                <a:srgbClr val="FFFFFF"/>
              </a:solidFill>
            </a:endParaRPr>
          </a:p>
          <a:p>
            <a:pPr indent="-482600" lvl="0" marL="457200" marR="0" rtl="0">
              <a:lnSpc>
                <a:spcPct val="100000"/>
              </a:lnSpc>
              <a:spcBef>
                <a:spcPts val="0"/>
              </a:spcBef>
              <a:spcAft>
                <a:spcPts val="0"/>
              </a:spcAft>
              <a:buClr>
                <a:srgbClr val="FFFFFF"/>
              </a:buClr>
              <a:buSzPts val="4000"/>
              <a:buAutoNum type="arabicPeriod"/>
            </a:pPr>
            <a:r>
              <a:rPr b="1" lang="en-US" sz="4000">
                <a:solidFill>
                  <a:srgbClr val="FFFFFF"/>
                </a:solidFill>
              </a:rPr>
              <a:t>Define the Solution</a:t>
            </a:r>
            <a:endParaRPr b="1" sz="4000">
              <a:solidFill>
                <a:srgbClr val="FFFFFF"/>
              </a:solidFill>
            </a:endParaRPr>
          </a:p>
          <a:p>
            <a:pPr indent="-482600" lvl="0" marL="457200" marR="0" rtl="0">
              <a:lnSpc>
                <a:spcPct val="100000"/>
              </a:lnSpc>
              <a:spcBef>
                <a:spcPts val="0"/>
              </a:spcBef>
              <a:spcAft>
                <a:spcPts val="0"/>
              </a:spcAft>
              <a:buClr>
                <a:srgbClr val="FFFFFF"/>
              </a:buClr>
              <a:buSzPts val="4000"/>
              <a:buAutoNum type="arabicPeriod"/>
            </a:pPr>
            <a:r>
              <a:rPr b="1" lang="en-US" sz="4000">
                <a:solidFill>
                  <a:srgbClr val="FFFFFF"/>
                </a:solidFill>
              </a:rPr>
              <a:t>Create an Action Plan</a:t>
            </a:r>
            <a:endParaRPr b="1" sz="4000">
              <a:solidFill>
                <a:srgbClr val="FFFFFF"/>
              </a:solidFill>
            </a:endParaRPr>
          </a:p>
          <a:p>
            <a:pPr indent="-482600" lvl="0" marL="457200" marR="0" rtl="0">
              <a:lnSpc>
                <a:spcPct val="100000"/>
              </a:lnSpc>
              <a:spcBef>
                <a:spcPts val="0"/>
              </a:spcBef>
              <a:spcAft>
                <a:spcPts val="0"/>
              </a:spcAft>
              <a:buClr>
                <a:srgbClr val="FFFFFF"/>
              </a:buClr>
              <a:buSzPts val="4000"/>
              <a:buAutoNum type="arabicPeriod"/>
            </a:pPr>
            <a:r>
              <a:rPr b="1" lang="en-US" sz="4000">
                <a:solidFill>
                  <a:srgbClr val="FFFFFF"/>
                </a:solidFill>
              </a:rPr>
              <a:t>Planning the Assessment</a:t>
            </a:r>
            <a:endParaRPr b="1" sz="4000">
              <a:solidFill>
                <a:srgbClr val="FFFFFF"/>
              </a:solidFill>
            </a:endParaRPr>
          </a:p>
        </p:txBody>
      </p:sp>
      <p:sp>
        <p:nvSpPr>
          <p:cNvPr id="267" name="Shape 267"/>
          <p:cNvSpPr/>
          <p:nvPr/>
        </p:nvSpPr>
        <p:spPr>
          <a:xfrm>
            <a:off x="338000" y="270750"/>
            <a:ext cx="3745800" cy="10770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lang="en-US" sz="4000">
                <a:solidFill>
                  <a:srgbClr val="FFFFFF"/>
                </a:solidFill>
              </a:rPr>
              <a:t>4 PARTS</a:t>
            </a:r>
            <a:endParaRPr b="0" i="0" sz="40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Shape 272"/>
          <p:cNvSpPr/>
          <p:nvPr/>
        </p:nvSpPr>
        <p:spPr>
          <a:xfrm>
            <a:off x="300150" y="1937250"/>
            <a:ext cx="6482400" cy="1269000"/>
          </a:xfrm>
          <a:prstGeom prst="rect">
            <a:avLst/>
          </a:prstGeom>
          <a:noFill/>
          <a:ln>
            <a:noFill/>
          </a:ln>
        </p:spPr>
        <p:txBody>
          <a:bodyPr anchorCtr="0" anchor="t" bIns="45000" lIns="90000" spcFirstLastPara="1" rIns="90000" wrap="square" tIns="45000">
            <a:noAutofit/>
          </a:bodyPr>
          <a:lstStyle/>
          <a:p>
            <a:pPr indent="-482600" lvl="0" marL="457200" marR="0" rtl="0">
              <a:lnSpc>
                <a:spcPct val="100000"/>
              </a:lnSpc>
              <a:spcBef>
                <a:spcPts val="0"/>
              </a:spcBef>
              <a:spcAft>
                <a:spcPts val="0"/>
              </a:spcAft>
              <a:buClr>
                <a:srgbClr val="FFFFFF"/>
              </a:buClr>
              <a:buSzPts val="4000"/>
              <a:buAutoNum type="arabicPeriod"/>
            </a:pPr>
            <a:r>
              <a:rPr b="1" lang="en-US" sz="4000">
                <a:solidFill>
                  <a:srgbClr val="FFFFFF"/>
                </a:solidFill>
              </a:rPr>
              <a:t>Clarifying the Problem</a:t>
            </a:r>
            <a:endParaRPr b="1" sz="40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Shape 277"/>
          <p:cNvSpPr/>
          <p:nvPr/>
        </p:nvSpPr>
        <p:spPr>
          <a:xfrm>
            <a:off x="297925" y="386325"/>
            <a:ext cx="8370900" cy="43983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482600" lvl="0" marL="457200" marR="0" rtl="0">
              <a:lnSpc>
                <a:spcPct val="100000"/>
              </a:lnSpc>
              <a:spcBef>
                <a:spcPts val="0"/>
              </a:spcBef>
              <a:spcAft>
                <a:spcPts val="0"/>
              </a:spcAft>
              <a:buClr>
                <a:srgbClr val="FFFFFF"/>
              </a:buClr>
              <a:buSzPts val="4000"/>
              <a:buChar char="●"/>
            </a:pPr>
            <a:r>
              <a:rPr b="1" lang="en-US" sz="4000">
                <a:solidFill>
                  <a:srgbClr val="FFFFFF"/>
                </a:solidFill>
              </a:rPr>
              <a:t>List issues, then prioritize</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482600" lvl="0" marL="457200" marR="0" rtl="0">
              <a:lnSpc>
                <a:spcPct val="100000"/>
              </a:lnSpc>
              <a:spcBef>
                <a:spcPts val="0"/>
              </a:spcBef>
              <a:spcAft>
                <a:spcPts val="0"/>
              </a:spcAft>
              <a:buClr>
                <a:srgbClr val="FFFFFF"/>
              </a:buClr>
              <a:buSzPts val="4000"/>
              <a:buChar char="●"/>
            </a:pPr>
            <a:r>
              <a:rPr b="1" lang="en-US" sz="4000">
                <a:solidFill>
                  <a:srgbClr val="FFFFFF"/>
                </a:solidFill>
              </a:rPr>
              <a:t>Find out what is needed in your community</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0" lvl="0" marL="0" marR="0" rtl="0">
              <a:lnSpc>
                <a:spcPct val="100000"/>
              </a:lnSpc>
              <a:spcBef>
                <a:spcPts val="0"/>
              </a:spcBef>
              <a:spcAft>
                <a:spcPts val="0"/>
              </a:spcAft>
              <a:buNone/>
            </a:pPr>
            <a:r>
              <a:rPr b="1" lang="en-US" sz="3000">
                <a:solidFill>
                  <a:srgbClr val="FFFFFF"/>
                </a:solidFill>
              </a:rPr>
              <a:t>When choosing a project consider what you are capable of  and how much time you can invest. Be honest with yourself.</a:t>
            </a:r>
            <a:endParaRPr b="1" sz="3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Shape 282"/>
          <p:cNvSpPr/>
          <p:nvPr/>
        </p:nvSpPr>
        <p:spPr>
          <a:xfrm>
            <a:off x="297925" y="386325"/>
            <a:ext cx="8370900" cy="43983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marR="0" rtl="0">
              <a:lnSpc>
                <a:spcPct val="100000"/>
              </a:lnSpc>
              <a:spcBef>
                <a:spcPts val="0"/>
              </a:spcBef>
              <a:spcAft>
                <a:spcPts val="0"/>
              </a:spcAft>
              <a:buNone/>
            </a:pPr>
            <a:r>
              <a:rPr b="1" lang="en-US" sz="4000">
                <a:solidFill>
                  <a:srgbClr val="FFFFFF"/>
                </a:solidFill>
              </a:rPr>
              <a:t>Research</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457200" lvl="0" marL="457200" marR="0" rtl="0">
              <a:lnSpc>
                <a:spcPct val="100000"/>
              </a:lnSpc>
              <a:spcBef>
                <a:spcPts val="0"/>
              </a:spcBef>
              <a:spcAft>
                <a:spcPts val="0"/>
              </a:spcAft>
              <a:buClr>
                <a:srgbClr val="FFFFFF"/>
              </a:buClr>
              <a:buSzPts val="3600"/>
              <a:buChar char="●"/>
            </a:pPr>
            <a:r>
              <a:rPr b="1" lang="en-US" sz="3600">
                <a:solidFill>
                  <a:srgbClr val="FFFFFF"/>
                </a:solidFill>
              </a:rPr>
              <a:t>What organizations or groups might be addressing this issue?</a:t>
            </a:r>
            <a:endParaRPr b="1" sz="3600">
              <a:solidFill>
                <a:srgbClr val="FFFFFF"/>
              </a:solidFill>
            </a:endParaRPr>
          </a:p>
          <a:p>
            <a:pPr indent="-457200" lvl="0" marL="457200" marR="0" rtl="0">
              <a:lnSpc>
                <a:spcPct val="100000"/>
              </a:lnSpc>
              <a:spcBef>
                <a:spcPts val="0"/>
              </a:spcBef>
              <a:spcAft>
                <a:spcPts val="0"/>
              </a:spcAft>
              <a:buClr>
                <a:srgbClr val="FFFFFF"/>
              </a:buClr>
              <a:buSzPts val="3600"/>
              <a:buChar char="●"/>
            </a:pPr>
            <a:r>
              <a:rPr b="1" lang="en-US" sz="3600">
                <a:solidFill>
                  <a:srgbClr val="FFFFFF"/>
                </a:solidFill>
              </a:rPr>
              <a:t>What has been done about it in the past?</a:t>
            </a:r>
            <a:endParaRPr b="1" sz="36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a:p>
            <a:pPr indent="0" lvl="0" marL="0" marR="0" rtl="0">
              <a:lnSpc>
                <a:spcPct val="100000"/>
              </a:lnSpc>
              <a:spcBef>
                <a:spcPts val="0"/>
              </a:spcBef>
              <a:spcAft>
                <a:spcPts val="0"/>
              </a:spcAft>
              <a:buNone/>
            </a:pPr>
            <a:r>
              <a:t/>
            </a:r>
            <a:endParaRPr b="1" sz="40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Shape 287"/>
          <p:cNvSpPr txBox="1"/>
          <p:nvPr/>
        </p:nvSpPr>
        <p:spPr>
          <a:xfrm>
            <a:off x="44200" y="608675"/>
            <a:ext cx="9079200" cy="4132800"/>
          </a:xfrm>
          <a:prstGeom prst="rect">
            <a:avLst/>
          </a:prstGeom>
          <a:solidFill>
            <a:srgbClr val="49ACC5">
              <a:alpha val="49800"/>
            </a:srgbClr>
          </a:solidFill>
          <a:ln>
            <a:noFill/>
          </a:ln>
          <a:effectLst>
            <a:outerShdw blurRad="57150" rotWithShape="0" algn="bl" dir="5400000" dist="19050">
              <a:srgbClr val="000000">
                <a:alpha val="83000"/>
              </a:srgbClr>
            </a:outerShdw>
          </a:effectLst>
        </p:spPr>
        <p:txBody>
          <a:bodyPr anchorCtr="0" anchor="t" bIns="45700" lIns="91425" spcFirstLastPara="1" rIns="91425" wrap="square" tIns="45700">
            <a:noAutofit/>
          </a:bodyPr>
          <a:lstStyle/>
          <a:p>
            <a:pPr indent="0" lvl="0" marL="0" rtl="0" algn="ctr">
              <a:spcBef>
                <a:spcPts val="0"/>
              </a:spcBef>
              <a:spcAft>
                <a:spcPts val="0"/>
              </a:spcAft>
              <a:buNone/>
            </a:pPr>
            <a:r>
              <a:rPr b="1" lang="en-US" sz="3200">
                <a:solidFill>
                  <a:srgbClr val="FFCE33"/>
                </a:solidFill>
              </a:rPr>
              <a:t> </a:t>
            </a:r>
            <a:endParaRPr b="1" sz="1600">
              <a:solidFill>
                <a:srgbClr val="FFFFFF"/>
              </a:solidFill>
            </a:endParaRPr>
          </a:p>
          <a:p>
            <a:pPr indent="0" lvl="0" marL="0" rtl="0" algn="ctr">
              <a:spcBef>
                <a:spcPts val="435"/>
              </a:spcBef>
              <a:spcAft>
                <a:spcPts val="0"/>
              </a:spcAft>
              <a:buNone/>
            </a:pPr>
            <a:r>
              <a:rPr b="1" lang="en-US" sz="3200">
                <a:solidFill>
                  <a:srgbClr val="FFCE33"/>
                </a:solidFill>
              </a:rPr>
              <a:t>Root Cause Analysis</a:t>
            </a:r>
            <a:endParaRPr b="1" sz="3200">
              <a:solidFill>
                <a:srgbClr val="FFCE33"/>
              </a:solidFill>
            </a:endParaRPr>
          </a:p>
          <a:p>
            <a:pPr indent="0" lvl="0" marL="0" rtl="0" algn="ctr">
              <a:spcBef>
                <a:spcPts val="435"/>
              </a:spcBef>
              <a:spcAft>
                <a:spcPts val="0"/>
              </a:spcAft>
              <a:buNone/>
            </a:pPr>
            <a:r>
              <a:t/>
            </a:r>
            <a:endParaRPr b="1" sz="3200">
              <a:solidFill>
                <a:srgbClr val="FFCE33"/>
              </a:solidFill>
            </a:endParaRPr>
          </a:p>
          <a:p>
            <a:pPr indent="0" lvl="0" marL="0" rtl="0" algn="ctr">
              <a:spcBef>
                <a:spcPts val="435"/>
              </a:spcBef>
              <a:spcAft>
                <a:spcPts val="0"/>
              </a:spcAft>
              <a:buNone/>
            </a:pPr>
            <a:r>
              <a:rPr b="1" lang="en-US" sz="3200">
                <a:solidFill>
                  <a:srgbClr val="FFCE33"/>
                </a:solidFill>
              </a:rPr>
              <a:t> </a:t>
            </a:r>
            <a:r>
              <a:rPr b="1" lang="en-US" sz="4800">
                <a:solidFill>
                  <a:srgbClr val="FFCE33"/>
                </a:solidFill>
              </a:rPr>
              <a:t>“5 WHY Analysis”</a:t>
            </a:r>
            <a:endParaRPr b="1" sz="3200">
              <a:solidFill>
                <a:srgbClr val="FFCE33"/>
              </a:solidFill>
            </a:endParaRPr>
          </a:p>
          <a:p>
            <a:pPr indent="0" lvl="0" marL="0" rtl="0" algn="ctr">
              <a:spcBef>
                <a:spcPts val="435"/>
              </a:spcBef>
              <a:spcAft>
                <a:spcPts val="0"/>
              </a:spcAft>
              <a:buNone/>
            </a:pPr>
            <a:r>
              <a:rPr b="1" lang="en-US" sz="3200">
                <a:solidFill>
                  <a:srgbClr val="FFFFFF"/>
                </a:solidFill>
              </a:rPr>
              <a:t> Method to find the root cause of the issue by asking ‘Why’ five times</a:t>
            </a:r>
            <a:endParaRPr b="1" sz="16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Shape 292"/>
          <p:cNvSpPr/>
          <p:nvPr/>
        </p:nvSpPr>
        <p:spPr>
          <a:xfrm>
            <a:off x="44200" y="-18025"/>
            <a:ext cx="5104800" cy="626700"/>
          </a:xfrm>
          <a:prstGeom prst="rect">
            <a:avLst/>
          </a:prstGeom>
          <a:noFill/>
          <a:ln>
            <a:noFill/>
          </a:ln>
        </p:spPr>
        <p:txBody>
          <a:bodyPr anchorCtr="0" anchor="t" bIns="45000" lIns="90000" spcFirstLastPara="1" rIns="90000" wrap="square" tIns="45000">
            <a:noAutofit/>
          </a:bodyPr>
          <a:lstStyle/>
          <a:p>
            <a:pPr indent="0" lvl="0" marL="0" marR="0" rtl="0">
              <a:lnSpc>
                <a:spcPct val="100000"/>
              </a:lnSpc>
              <a:spcBef>
                <a:spcPts val="0"/>
              </a:spcBef>
              <a:spcAft>
                <a:spcPts val="0"/>
              </a:spcAft>
              <a:buNone/>
            </a:pPr>
            <a:r>
              <a:rPr b="1" lang="en-US" sz="4000">
                <a:solidFill>
                  <a:srgbClr val="FFFFFF"/>
                </a:solidFill>
              </a:rPr>
              <a:t>Example</a:t>
            </a:r>
            <a:endParaRPr b="0" i="0" sz="4000" u="none" cap="none" strike="noStrike">
              <a:solidFill>
                <a:schemeClr val="dk1"/>
              </a:solidFill>
              <a:latin typeface="Arial"/>
              <a:ea typeface="Arial"/>
              <a:cs typeface="Arial"/>
              <a:sym typeface="Arial"/>
            </a:endParaRPr>
          </a:p>
        </p:txBody>
      </p:sp>
      <p:pic>
        <p:nvPicPr>
          <p:cNvPr descr="관련 이미지" id="293" name="Shape 293"/>
          <p:cNvPicPr preferRelativeResize="0"/>
          <p:nvPr/>
        </p:nvPicPr>
        <p:blipFill rotWithShape="1">
          <a:blip r:embed="rId3">
            <a:alphaModFix/>
          </a:blip>
          <a:srcRect b="0" l="0" r="0" t="0"/>
          <a:stretch/>
        </p:blipFill>
        <p:spPr>
          <a:xfrm>
            <a:off x="2870400" y="561963"/>
            <a:ext cx="5936786" cy="4452573"/>
          </a:xfrm>
          <a:prstGeom prst="rect">
            <a:avLst/>
          </a:prstGeom>
          <a:noFill/>
          <a:ln>
            <a:noFill/>
          </a:ln>
        </p:spPr>
      </p:pic>
      <p:sp>
        <p:nvSpPr>
          <p:cNvPr id="294" name="Shape 294"/>
          <p:cNvSpPr txBox="1"/>
          <p:nvPr/>
        </p:nvSpPr>
        <p:spPr>
          <a:xfrm>
            <a:off x="0" y="764450"/>
            <a:ext cx="9058500" cy="4047600"/>
          </a:xfrm>
          <a:prstGeom prst="rect">
            <a:avLst/>
          </a:prstGeom>
          <a:solidFill>
            <a:srgbClr val="49ACC5">
              <a:alpha val="49800"/>
            </a:srgbClr>
          </a:solidFill>
          <a:ln>
            <a:noFill/>
          </a:ln>
          <a:effectLst>
            <a:outerShdw blurRad="57150" rotWithShape="0" algn="bl" dir="5400000" dist="19050">
              <a:srgbClr val="000000">
                <a:alpha val="34000"/>
              </a:srgbClr>
            </a:outerShdw>
          </a:effectLst>
        </p:spPr>
        <p:txBody>
          <a:bodyPr anchorCtr="0" anchor="t" bIns="45700" lIns="91425" spcFirstLastPara="1" rIns="91425" wrap="square" tIns="45700">
            <a:noAutofit/>
          </a:bodyPr>
          <a:lstStyle/>
          <a:p>
            <a:pPr indent="0" lvl="0" marL="0" rtl="0" algn="ctr">
              <a:spcBef>
                <a:spcPts val="0"/>
              </a:spcBef>
              <a:spcAft>
                <a:spcPts val="0"/>
              </a:spcAft>
              <a:buNone/>
            </a:pPr>
            <a:r>
              <a:rPr b="1" lang="en-US" sz="2400">
                <a:solidFill>
                  <a:srgbClr val="FFCE33"/>
                </a:solidFill>
              </a:rPr>
              <a:t> Root Cause Analysis</a:t>
            </a:r>
            <a:endParaRPr b="1" sz="2400">
              <a:solidFill>
                <a:srgbClr val="FFCE33"/>
              </a:solidFill>
            </a:endParaRPr>
          </a:p>
          <a:p>
            <a:pPr indent="-205740" lvl="0" marL="205740" rtl="0">
              <a:spcBef>
                <a:spcPts val="0"/>
              </a:spcBef>
              <a:spcAft>
                <a:spcPts val="0"/>
              </a:spcAft>
              <a:buNone/>
            </a:pPr>
            <a:r>
              <a:rPr b="1" lang="en-US" sz="2400">
                <a:solidFill>
                  <a:srgbClr val="FFCE33"/>
                </a:solidFill>
              </a:rPr>
              <a:t>Intense Corrosion of Jefferson Memorial  </a:t>
            </a:r>
            <a:br>
              <a:rPr lang="en-US" sz="2400">
                <a:solidFill>
                  <a:srgbClr val="FFFFFF"/>
                </a:solidFill>
              </a:rPr>
            </a:br>
            <a:r>
              <a:rPr lang="en-US" sz="2400">
                <a:solidFill>
                  <a:srgbClr val="FFFFFF"/>
                </a:solidFill>
              </a:rPr>
              <a:t> </a:t>
            </a:r>
            <a:r>
              <a:rPr b="1" lang="en-US" sz="2400">
                <a:solidFill>
                  <a:srgbClr val="FFCE33"/>
                </a:solidFill>
              </a:rPr>
              <a:t>1 WHY? </a:t>
            </a:r>
            <a:r>
              <a:rPr lang="en-US" sz="2400">
                <a:solidFill>
                  <a:srgbClr val="FFFFFF"/>
                </a:solidFill>
              </a:rPr>
              <a:t> Because the stone is often cleaned with soap water. </a:t>
            </a:r>
            <a:br>
              <a:rPr lang="en-US" sz="2400">
                <a:solidFill>
                  <a:srgbClr val="FFFFFF"/>
                </a:solidFill>
              </a:rPr>
            </a:br>
            <a:r>
              <a:rPr lang="en-US" sz="2400">
                <a:solidFill>
                  <a:srgbClr val="FFFFFF"/>
                </a:solidFill>
              </a:rPr>
              <a:t> </a:t>
            </a:r>
            <a:r>
              <a:rPr b="1" lang="en-US" sz="2400">
                <a:solidFill>
                  <a:srgbClr val="FFCE33"/>
                </a:solidFill>
              </a:rPr>
              <a:t>2 WHY?  </a:t>
            </a:r>
            <a:r>
              <a:rPr lang="en-US" sz="2400">
                <a:solidFill>
                  <a:srgbClr val="FFFFFF"/>
                </a:solidFill>
              </a:rPr>
              <a:t>Many pigeons leave their droppings around the memorial.</a:t>
            </a:r>
            <a:br>
              <a:rPr lang="en-US" sz="2400">
                <a:solidFill>
                  <a:srgbClr val="FFFFFF"/>
                </a:solidFill>
              </a:rPr>
            </a:br>
            <a:r>
              <a:rPr lang="en-US" sz="2400">
                <a:solidFill>
                  <a:srgbClr val="FFFFFF"/>
                </a:solidFill>
              </a:rPr>
              <a:t> </a:t>
            </a:r>
            <a:r>
              <a:rPr b="1" lang="en-US" sz="2400">
                <a:solidFill>
                  <a:srgbClr val="FFCE33"/>
                </a:solidFill>
              </a:rPr>
              <a:t>3 WHY? </a:t>
            </a:r>
            <a:r>
              <a:rPr lang="en-US" sz="2400">
                <a:solidFill>
                  <a:srgbClr val="FFFFFF"/>
                </a:solidFill>
              </a:rPr>
              <a:t>The pigeons come to eat many spiders.</a:t>
            </a:r>
            <a:br>
              <a:rPr lang="en-US" sz="2400">
                <a:solidFill>
                  <a:srgbClr val="FFFFFF"/>
                </a:solidFill>
              </a:rPr>
            </a:br>
            <a:r>
              <a:rPr lang="en-US" sz="2400">
                <a:solidFill>
                  <a:srgbClr val="FFFFFF"/>
                </a:solidFill>
              </a:rPr>
              <a:t> </a:t>
            </a:r>
            <a:r>
              <a:rPr b="1" lang="en-US" sz="2400">
                <a:solidFill>
                  <a:srgbClr val="FFCE33"/>
                </a:solidFill>
              </a:rPr>
              <a:t>4 WHY? </a:t>
            </a:r>
            <a:r>
              <a:rPr lang="en-US" sz="2400">
                <a:solidFill>
                  <a:srgbClr val="FFFFFF"/>
                </a:solidFill>
              </a:rPr>
              <a:t>The spiders eat moths.</a:t>
            </a:r>
            <a:br>
              <a:rPr lang="en-US" sz="2400">
                <a:solidFill>
                  <a:srgbClr val="FFFFFF"/>
                </a:solidFill>
              </a:rPr>
            </a:br>
            <a:r>
              <a:rPr b="1" lang="en-US" sz="2400">
                <a:solidFill>
                  <a:srgbClr val="FFCE33"/>
                </a:solidFill>
              </a:rPr>
              <a:t> 5 WHY? </a:t>
            </a:r>
            <a:r>
              <a:rPr lang="en-US" sz="2400">
                <a:solidFill>
                  <a:srgbClr val="FFFFFF"/>
                </a:solidFill>
              </a:rPr>
              <a:t>The moths gather at the memorial electric light when the sun goes down.</a:t>
            </a:r>
            <a:br>
              <a:rPr lang="en-US" sz="2400">
                <a:solidFill>
                  <a:srgbClr val="FFFFFF"/>
                </a:solidFill>
              </a:rPr>
            </a:br>
            <a:r>
              <a:rPr b="1" lang="en-US" sz="2400">
                <a:solidFill>
                  <a:srgbClr val="FFCE33"/>
                </a:solidFill>
              </a:rPr>
              <a:t>Solution: Turn off the light 2 hours after the sun goes down.</a:t>
            </a:r>
            <a:endParaRPr b="1" sz="24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Shape 299"/>
          <p:cNvSpPr/>
          <p:nvPr/>
        </p:nvSpPr>
        <p:spPr>
          <a:xfrm>
            <a:off x="300150" y="1937250"/>
            <a:ext cx="6482400" cy="1269000"/>
          </a:xfrm>
          <a:prstGeom prst="rect">
            <a:avLst/>
          </a:prstGeom>
          <a:noFill/>
          <a:ln>
            <a:noFill/>
          </a:ln>
        </p:spPr>
        <p:txBody>
          <a:bodyPr anchorCtr="0" anchor="t" bIns="45000" lIns="90000" spcFirstLastPara="1" rIns="90000" wrap="square" tIns="45000">
            <a:noAutofit/>
          </a:bodyPr>
          <a:lstStyle/>
          <a:p>
            <a:pPr indent="0" lvl="0" marL="0" marR="0" rtl="0">
              <a:lnSpc>
                <a:spcPct val="100000"/>
              </a:lnSpc>
              <a:spcBef>
                <a:spcPts val="0"/>
              </a:spcBef>
              <a:spcAft>
                <a:spcPts val="0"/>
              </a:spcAft>
              <a:buNone/>
            </a:pPr>
            <a:r>
              <a:rPr b="1" lang="en-US" sz="4000">
                <a:solidFill>
                  <a:srgbClr val="FFFFFF"/>
                </a:solidFill>
              </a:rPr>
              <a:t>2. Define the Solution</a:t>
            </a:r>
            <a:endParaRPr b="1" sz="40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Shape 304"/>
          <p:cNvSpPr/>
          <p:nvPr/>
        </p:nvSpPr>
        <p:spPr>
          <a:xfrm>
            <a:off x="386550" y="616025"/>
            <a:ext cx="8370900" cy="40716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457200" lvl="0" marL="457200" marR="0" rtl="0">
              <a:lnSpc>
                <a:spcPct val="100000"/>
              </a:lnSpc>
              <a:spcBef>
                <a:spcPts val="0"/>
              </a:spcBef>
              <a:spcAft>
                <a:spcPts val="0"/>
              </a:spcAft>
              <a:buClr>
                <a:srgbClr val="FFFFFF"/>
              </a:buClr>
              <a:buSzPts val="3600"/>
              <a:buChar char="●"/>
            </a:pPr>
            <a:r>
              <a:rPr b="1" lang="en-US" sz="3600">
                <a:solidFill>
                  <a:srgbClr val="FFFFFF"/>
                </a:solidFill>
              </a:rPr>
              <a:t>W</a:t>
            </a:r>
            <a:r>
              <a:rPr b="1" lang="en-US" sz="3600">
                <a:solidFill>
                  <a:srgbClr val="FFFFFF"/>
                </a:solidFill>
              </a:rPr>
              <a:t>hat is the outcome/end goal you want to see from this project?</a:t>
            </a:r>
            <a:endParaRPr b="1" sz="3600">
              <a:solidFill>
                <a:srgbClr val="FFFFFF"/>
              </a:solidFill>
            </a:endParaRPr>
          </a:p>
          <a:p>
            <a:pPr indent="-457200" lvl="0" marL="457200" marR="0" rtl="0">
              <a:lnSpc>
                <a:spcPct val="100000"/>
              </a:lnSpc>
              <a:spcBef>
                <a:spcPts val="0"/>
              </a:spcBef>
              <a:spcAft>
                <a:spcPts val="0"/>
              </a:spcAft>
              <a:buClr>
                <a:srgbClr val="FFFFFF"/>
              </a:buClr>
              <a:buSzPts val="3600"/>
              <a:buChar char="●"/>
            </a:pPr>
            <a:r>
              <a:rPr b="1" lang="en-US" sz="3600">
                <a:solidFill>
                  <a:srgbClr val="FFFFFF"/>
                </a:solidFill>
              </a:rPr>
              <a:t>Does it solve the root problem and promote peace?</a:t>
            </a:r>
            <a:endParaRPr b="1" sz="3600">
              <a:solidFill>
                <a:srgbClr val="FFFFFF"/>
              </a:solidFill>
            </a:endParaRPr>
          </a:p>
          <a:p>
            <a:pPr indent="-457200" lvl="0" marL="457200" marR="0" rtl="0">
              <a:lnSpc>
                <a:spcPct val="100000"/>
              </a:lnSpc>
              <a:spcBef>
                <a:spcPts val="0"/>
              </a:spcBef>
              <a:spcAft>
                <a:spcPts val="0"/>
              </a:spcAft>
              <a:buClr>
                <a:srgbClr val="FFFFFF"/>
              </a:buClr>
              <a:buSzPts val="3600"/>
              <a:buChar char="●"/>
            </a:pPr>
            <a:r>
              <a:rPr b="1" lang="en-US" sz="3600">
                <a:solidFill>
                  <a:srgbClr val="FFFFFF"/>
                </a:solidFill>
              </a:rPr>
              <a:t>Is it realistic?</a:t>
            </a:r>
            <a:endParaRPr b="1" sz="3600">
              <a:solidFill>
                <a:srgbClr val="FFFFFF"/>
              </a:solidFill>
            </a:endParaRPr>
          </a:p>
          <a:p>
            <a:pPr indent="0" lvl="0" marL="0" marR="0" rtl="0">
              <a:lnSpc>
                <a:spcPct val="100000"/>
              </a:lnSpc>
              <a:spcBef>
                <a:spcPts val="0"/>
              </a:spcBef>
              <a:spcAft>
                <a:spcPts val="0"/>
              </a:spcAft>
              <a:buNone/>
            </a:pPr>
            <a:r>
              <a:t/>
            </a:r>
            <a:endParaRPr b="1" sz="3600">
              <a:solidFill>
                <a:srgbClr val="FFFFFF"/>
              </a:solidFill>
            </a:endParaRPr>
          </a:p>
          <a:p>
            <a:pPr indent="0" lvl="0" marL="0" marR="0" rtl="0">
              <a:lnSpc>
                <a:spcPct val="100000"/>
              </a:lnSpc>
              <a:spcBef>
                <a:spcPts val="0"/>
              </a:spcBef>
              <a:spcAft>
                <a:spcPts val="0"/>
              </a:spcAft>
              <a:buNone/>
            </a:pPr>
            <a:r>
              <a:t/>
            </a:r>
            <a:endParaRPr b="1" sz="36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Shape 309"/>
          <p:cNvSpPr/>
          <p:nvPr/>
        </p:nvSpPr>
        <p:spPr>
          <a:xfrm>
            <a:off x="0" y="182025"/>
            <a:ext cx="5991900" cy="16695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Tips for a Successful Peace Project</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p:txBody>
      </p:sp>
      <p:sp>
        <p:nvSpPr>
          <p:cNvPr id="310" name="Shape 310"/>
          <p:cNvSpPr/>
          <p:nvPr/>
        </p:nvSpPr>
        <p:spPr>
          <a:xfrm>
            <a:off x="75" y="1737000"/>
            <a:ext cx="9144000" cy="29247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419100" lvl="0" marL="457200" marR="0" rtl="0">
              <a:lnSpc>
                <a:spcPct val="100000"/>
              </a:lnSpc>
              <a:spcBef>
                <a:spcPts val="0"/>
              </a:spcBef>
              <a:spcAft>
                <a:spcPts val="0"/>
              </a:spcAft>
              <a:buClr>
                <a:srgbClr val="FFFFFF"/>
              </a:buClr>
              <a:buSzPts val="3000"/>
              <a:buChar char="●"/>
            </a:pPr>
            <a:r>
              <a:rPr b="1" lang="en-US" sz="3000">
                <a:solidFill>
                  <a:srgbClr val="FFFFFF"/>
                </a:solidFill>
              </a:rPr>
              <a:t>Strong motivation and desire by the project proposer or team</a:t>
            </a:r>
            <a:endParaRPr b="1" sz="3000">
              <a:solidFill>
                <a:srgbClr val="FFFFFF"/>
              </a:solidFill>
            </a:endParaRPr>
          </a:p>
          <a:p>
            <a:pPr indent="0" lvl="0" marL="0" marR="0" rtl="0">
              <a:lnSpc>
                <a:spcPct val="100000"/>
              </a:lnSpc>
              <a:spcBef>
                <a:spcPts val="0"/>
              </a:spcBef>
              <a:spcAft>
                <a:spcPts val="0"/>
              </a:spcAft>
              <a:buNone/>
            </a:pPr>
            <a:r>
              <a:t/>
            </a:r>
            <a:endParaRPr b="1" sz="3000">
              <a:solidFill>
                <a:srgbClr val="FFFFFF"/>
              </a:solidFill>
            </a:endParaRPr>
          </a:p>
          <a:p>
            <a:pPr indent="-419100" lvl="0" marL="457200" marR="0" rtl="0">
              <a:lnSpc>
                <a:spcPct val="100000"/>
              </a:lnSpc>
              <a:spcBef>
                <a:spcPts val="0"/>
              </a:spcBef>
              <a:spcAft>
                <a:spcPts val="0"/>
              </a:spcAft>
              <a:buClr>
                <a:srgbClr val="FFFFFF"/>
              </a:buClr>
              <a:buSzPts val="3000"/>
              <a:buChar char="●"/>
            </a:pPr>
            <a:r>
              <a:rPr b="1" lang="en-US" sz="3000">
                <a:solidFill>
                  <a:srgbClr val="FFFFFF"/>
                </a:solidFill>
              </a:rPr>
              <a:t>The idea makes sense and can be measurable</a:t>
            </a:r>
            <a:endParaRPr b="1" sz="3000">
              <a:solidFill>
                <a:srgbClr val="FFFFFF"/>
              </a:solidFill>
            </a:endParaRPr>
          </a:p>
          <a:p>
            <a:pPr indent="0" lvl="0" marL="0" marR="0" rtl="0">
              <a:lnSpc>
                <a:spcPct val="100000"/>
              </a:lnSpc>
              <a:spcBef>
                <a:spcPts val="0"/>
              </a:spcBef>
              <a:spcAft>
                <a:spcPts val="0"/>
              </a:spcAft>
              <a:buNone/>
            </a:pPr>
            <a:r>
              <a:t/>
            </a:r>
            <a:endParaRPr b="1" sz="3000">
              <a:solidFill>
                <a:srgbClr val="FFFFFF"/>
              </a:solidFill>
            </a:endParaRPr>
          </a:p>
          <a:p>
            <a:pPr indent="-419100" lvl="0" marL="457200" marR="0" rtl="0">
              <a:lnSpc>
                <a:spcPct val="100000"/>
              </a:lnSpc>
              <a:spcBef>
                <a:spcPts val="0"/>
              </a:spcBef>
              <a:spcAft>
                <a:spcPts val="0"/>
              </a:spcAft>
              <a:buClr>
                <a:srgbClr val="FFFFFF"/>
              </a:buClr>
              <a:buSzPts val="3000"/>
              <a:buChar char="●"/>
            </a:pPr>
            <a:r>
              <a:rPr b="1" lang="en-US" sz="3000">
                <a:solidFill>
                  <a:srgbClr val="FFFFFF"/>
                </a:solidFill>
              </a:rPr>
              <a:t>Well thought-out action plan</a:t>
            </a:r>
            <a:endParaRPr b="1" sz="3000">
              <a:solidFill>
                <a:srgbClr val="FFFFFF"/>
              </a:solidFill>
            </a:endParaRPr>
          </a:p>
          <a:p>
            <a:pPr indent="0" lvl="0" marL="0" marR="0" rtl="0">
              <a:lnSpc>
                <a:spcPct val="100000"/>
              </a:lnSpc>
              <a:spcBef>
                <a:spcPts val="0"/>
              </a:spcBef>
              <a:spcAft>
                <a:spcPts val="0"/>
              </a:spcAft>
              <a:buNone/>
            </a:pPr>
            <a:r>
              <a:t/>
            </a:r>
            <a:endParaRPr b="1" sz="3000">
              <a:solidFill>
                <a:srgbClr val="FFFFFF"/>
              </a:solidFill>
            </a:endParaRPr>
          </a:p>
          <a:p>
            <a:pPr indent="0" lvl="0" marL="0" marR="0" rtl="0">
              <a:lnSpc>
                <a:spcPct val="100000"/>
              </a:lnSpc>
              <a:spcBef>
                <a:spcPts val="0"/>
              </a:spcBef>
              <a:spcAft>
                <a:spcPts val="0"/>
              </a:spcAft>
              <a:buNone/>
            </a:pPr>
            <a:r>
              <a:t/>
            </a:r>
            <a:endParaRPr b="1" sz="30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sp>
        <p:nvSpPr>
          <p:cNvPr id="315" name="Shape 315"/>
          <p:cNvSpPr/>
          <p:nvPr/>
        </p:nvSpPr>
        <p:spPr>
          <a:xfrm>
            <a:off x="146525" y="1858125"/>
            <a:ext cx="6205200" cy="901800"/>
          </a:xfrm>
          <a:prstGeom prst="rect">
            <a:avLst/>
          </a:prstGeom>
          <a:noFill/>
          <a:ln>
            <a:noFill/>
          </a:ln>
        </p:spPr>
        <p:txBody>
          <a:bodyPr anchorCtr="0" anchor="t" bIns="45000" lIns="90000" spcFirstLastPara="1" rIns="90000" wrap="square" tIns="45000">
            <a:noAutofit/>
          </a:bodyPr>
          <a:lstStyle/>
          <a:p>
            <a:pPr indent="0" lvl="0" marL="0" marR="0" rtl="0">
              <a:lnSpc>
                <a:spcPct val="100000"/>
              </a:lnSpc>
              <a:spcBef>
                <a:spcPts val="0"/>
              </a:spcBef>
              <a:spcAft>
                <a:spcPts val="0"/>
              </a:spcAft>
              <a:buNone/>
            </a:pPr>
            <a:r>
              <a:rPr b="1" lang="en-US" sz="4000">
                <a:solidFill>
                  <a:srgbClr val="FFFFFF"/>
                </a:solidFill>
              </a:rPr>
              <a:t>3. Create an Action Plan</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Shape 320"/>
          <p:cNvSpPr/>
          <p:nvPr/>
        </p:nvSpPr>
        <p:spPr>
          <a:xfrm>
            <a:off x="386550" y="348050"/>
            <a:ext cx="8370900" cy="45252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See What You Have the Ability to Do</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What skills and talents do you have?</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How many people do you realistically think you will be able to get to help you?</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What skills and talents will they have?</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How many hours per week can you devote to the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How soon do you want to do the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What is a realistic amount of money you will be able to raise for the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Char char="●"/>
            </a:pPr>
            <a:r>
              <a:rPr lang="en-US" sz="2400">
                <a:solidFill>
                  <a:srgbClr val="FFFFFF"/>
                </a:solidFill>
                <a:latin typeface="Times New Roman"/>
                <a:ea typeface="Times New Roman"/>
                <a:cs typeface="Times New Roman"/>
                <a:sym typeface="Times New Roman"/>
              </a:rPr>
              <a:t>Do you have any materials at hand that will be helpful?</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
        <p:nvSpPr>
          <p:cNvPr id="321" name="Shape 321"/>
          <p:cNvSpPr txBox="1"/>
          <p:nvPr/>
        </p:nvSpPr>
        <p:spPr>
          <a:xfrm>
            <a:off x="5215650" y="4691850"/>
            <a:ext cx="3669300" cy="3153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US" sz="1100" u="sng">
                <a:solidFill>
                  <a:schemeClr val="hlink"/>
                </a:solidFill>
                <a:hlinkClick r:id="rId3"/>
              </a:rPr>
              <a:t>https://blog.prepscholar.com/community-service-projects</a:t>
            </a:r>
            <a:endParaRPr sz="1100" u="sng">
              <a:solidFill>
                <a:schemeClr val="hlink"/>
              </a:solidFill>
              <a:hlinkClick r:id="rId4"/>
            </a:endParaRPr>
          </a:p>
          <a:p>
            <a:pPr indent="0" lvl="0" marL="0" rtl="0">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Shape 326"/>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Develop a Practical Plan</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small steps do you need to take to get to your end goal?</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How much equipment will you need?</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How many people will you need to </a:t>
            </a:r>
            <a:r>
              <a:rPr lang="en-US" sz="2400">
                <a:solidFill>
                  <a:srgbClr val="FFFFFF"/>
                </a:solidFill>
                <a:latin typeface="Times New Roman"/>
                <a:ea typeface="Times New Roman"/>
                <a:cs typeface="Times New Roman"/>
                <a:sym typeface="Times New Roman"/>
              </a:rPr>
              <a:t>successfully</a:t>
            </a:r>
            <a:r>
              <a:rPr lang="en-US" sz="2400">
                <a:solidFill>
                  <a:srgbClr val="FFFFFF"/>
                </a:solidFill>
                <a:latin typeface="Times New Roman"/>
                <a:ea typeface="Times New Roman"/>
                <a:cs typeface="Times New Roman"/>
                <a:sym typeface="Times New Roman"/>
              </a:rPr>
              <a:t> complete the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How much time can they commit and how will you organize them? (Delegation)</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safety and legal issues might be potential complications?</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How will you measure your progress and success?</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sp>
        <p:nvSpPr>
          <p:cNvPr id="331" name="Shape 331"/>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Recruit People</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Make a list of people you can reach out to</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Advertise in local newspapers or online</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Find out exactly how much time and when each volunteer can commit.</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Shape 336"/>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Make a Timeline</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Pick an end date that gives you enough time to prepare your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Include when certain volunteers can help before and on the day of the project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When will you fundraise?</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When will you advertise?</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How much do you want done by certain dates in your timeline?</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Shape 341"/>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Budget</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Be specific: List what items you  will need, how many of each item, cost of each item, total cost.</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Keep in mind things like transportation and food cost for volunteers.</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Consider non-physical items such as license/permits you might need to hold an event, or paying for an entertainer, etc.</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Shape 346"/>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Raise Money</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Street collection</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Organized raffles or auctions</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Crowdfunding (gofundme, kickstarter)</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Asking for donations through church newsletter</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Business sponsorship</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Grants</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rPr lang="en-US" sz="2400">
                <a:solidFill>
                  <a:srgbClr val="FFFFFF"/>
                </a:solidFill>
                <a:latin typeface="Times New Roman"/>
                <a:ea typeface="Times New Roman"/>
                <a:cs typeface="Times New Roman"/>
                <a:sym typeface="Times New Roman"/>
              </a:rPr>
              <a:t>Try to get money from different sources so you are not relying on just one.</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Shape 351"/>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Get Publicity</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Make a list of contacts at TV stations, newspapers, blogs, magazines, and radio stations. You are generally looking for journalists and editors. </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Advertise yourself through social media (twitter, facebook, etc.)</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Keep both updated on your project’s progress and milestones</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Shape 356"/>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Do the Project</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Make sure as much as possible is done and set up the day before the event.</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Send lots of reminders the day before to volunteers, participants, media and anyone else who is involved.</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Have a detailed schedule, volunteer contact list, vendor contact list and a list of who to contact for emergencies. Keep these with you at all times.</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Take pictures and stay active on social media.</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Try to stay on top of how things are progressing and have fun!</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Shape 361"/>
          <p:cNvSpPr/>
          <p:nvPr/>
        </p:nvSpPr>
        <p:spPr>
          <a:xfrm>
            <a:off x="144300" y="2016800"/>
            <a:ext cx="6978300" cy="16695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4000">
                <a:solidFill>
                  <a:srgbClr val="FFFFFF"/>
                </a:solidFill>
              </a:rPr>
              <a:t>4. Planning the Assessment</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a:p>
            <a:pPr indent="0" lvl="0" marL="0" marR="0" rtl="0" algn="ctr">
              <a:lnSpc>
                <a:spcPct val="100000"/>
              </a:lnSpc>
              <a:spcBef>
                <a:spcPts val="0"/>
              </a:spcBef>
              <a:spcAft>
                <a:spcPts val="0"/>
              </a:spcAft>
              <a:buNone/>
            </a:pPr>
            <a:r>
              <a:t/>
            </a:r>
            <a:endParaRPr b="1" sz="400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 name="Shape 365"/>
        <p:cNvGrpSpPr/>
        <p:nvPr/>
      </p:nvGrpSpPr>
      <p:grpSpPr>
        <a:xfrm>
          <a:off x="0" y="0"/>
          <a:ext cx="0" cy="0"/>
          <a:chOff x="0" y="0"/>
          <a:chExt cx="0" cy="0"/>
        </a:xfrm>
      </p:grpSpPr>
      <p:sp>
        <p:nvSpPr>
          <p:cNvPr id="366" name="Shape 366"/>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b="1" lang="en-US" sz="2400">
                <a:solidFill>
                  <a:srgbClr val="FFFFFF"/>
                </a:solidFill>
                <a:latin typeface="Times New Roman"/>
                <a:ea typeface="Times New Roman"/>
                <a:cs typeface="Times New Roman"/>
                <a:sym typeface="Times New Roman"/>
              </a:rPr>
              <a:t>After the Event </a:t>
            </a:r>
            <a:endParaRPr b="1"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b="1"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Get team and volunteer feedback.</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went well? Why?</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didn’t go well? Why?</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can be improved?</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Did you help your target group? Did you meet your goals?</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Was your measurable outcome clear?</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did you learn about yourself?</a:t>
            </a:r>
            <a:endParaRPr sz="2400">
              <a:solidFill>
                <a:srgbClr val="FFFFFF"/>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FFFFFF"/>
              </a:buClr>
              <a:buSzPts val="2400"/>
              <a:buFont typeface="Times New Roman"/>
              <a:buChar char="●"/>
            </a:pPr>
            <a:r>
              <a:rPr lang="en-US" sz="2400">
                <a:solidFill>
                  <a:srgbClr val="FFFFFF"/>
                </a:solidFill>
                <a:latin typeface="Times New Roman"/>
                <a:ea typeface="Times New Roman"/>
                <a:cs typeface="Times New Roman"/>
                <a:sym typeface="Times New Roman"/>
              </a:rPr>
              <a:t>What next steps will you take for this issue?</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2400">
              <a:solidFill>
                <a:srgbClr val="FFFFFF"/>
              </a:solidFill>
              <a:latin typeface="Times New Roman"/>
              <a:ea typeface="Times New Roman"/>
              <a:cs typeface="Times New Roman"/>
              <a:sym typeface="Times New Roman"/>
            </a:endParaRPr>
          </a:p>
          <a:p>
            <a:pPr indent="0" lvl="0" marL="0" marR="0" rtl="0">
              <a:lnSpc>
                <a:spcPct val="100000"/>
              </a:lnSpc>
              <a:spcBef>
                <a:spcPts val="0"/>
              </a:spcBef>
              <a:spcAft>
                <a:spcPts val="0"/>
              </a:spcAft>
              <a:buNone/>
            </a:pPr>
            <a:r>
              <a:t/>
            </a:r>
            <a:endParaRPr sz="2400">
              <a:solidFill>
                <a:srgbClr val="FFFFFF"/>
              </a:solidFill>
            </a:endParaRPr>
          </a:p>
          <a:p>
            <a:pPr indent="0" lvl="0" marL="0" marR="0" rtl="0">
              <a:lnSpc>
                <a:spcPct val="100000"/>
              </a:lnSpc>
              <a:spcBef>
                <a:spcPts val="0"/>
              </a:spcBef>
              <a:spcAft>
                <a:spcPts val="0"/>
              </a:spcAft>
              <a:buNone/>
            </a:pPr>
            <a:r>
              <a:t/>
            </a:r>
            <a:endParaRPr sz="240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Shape 371"/>
          <p:cNvSpPr/>
          <p:nvPr/>
        </p:nvSpPr>
        <p:spPr>
          <a:xfrm>
            <a:off x="386550" y="203750"/>
            <a:ext cx="8370900" cy="46695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n-US" sz="3000">
                <a:solidFill>
                  <a:srgbClr val="FFFFFF"/>
                </a:solidFill>
                <a:latin typeface="Times New Roman"/>
                <a:ea typeface="Times New Roman"/>
                <a:cs typeface="Times New Roman"/>
                <a:sym typeface="Times New Roman"/>
              </a:rPr>
              <a:t>Remember to </a:t>
            </a:r>
            <a:r>
              <a:rPr lang="en-US" sz="3000" u="sng">
                <a:solidFill>
                  <a:srgbClr val="FFFFFF"/>
                </a:solidFill>
                <a:latin typeface="Times New Roman"/>
                <a:ea typeface="Times New Roman"/>
                <a:cs typeface="Times New Roman"/>
                <a:sym typeface="Times New Roman"/>
              </a:rPr>
              <a:t>Celebrate</a:t>
            </a:r>
            <a:r>
              <a:rPr lang="en-US" sz="3000">
                <a:solidFill>
                  <a:srgbClr val="FFFFFF"/>
                </a:solidFill>
                <a:latin typeface="Times New Roman"/>
                <a:ea typeface="Times New Roman"/>
                <a:cs typeface="Times New Roman"/>
                <a:sym typeface="Times New Roman"/>
              </a:rPr>
              <a:t>. You’ve just undertaken and accomplished something that many people would shy away from. Be proud of what you’ve achieved!</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t/>
            </a:r>
            <a:endParaRPr sz="3000">
              <a:solidFill>
                <a:srgbClr val="FFFFFF"/>
              </a:solidFill>
            </a:endParaRPr>
          </a:p>
          <a:p>
            <a:pPr indent="0" lvl="0" marL="0" marR="0" rtl="0" algn="ctr">
              <a:lnSpc>
                <a:spcPct val="100000"/>
              </a:lnSpc>
              <a:spcBef>
                <a:spcPts val="0"/>
              </a:spcBef>
              <a:spcAft>
                <a:spcPts val="0"/>
              </a:spcAft>
              <a:buNone/>
            </a:pPr>
            <a:r>
              <a:t/>
            </a:r>
            <a:endParaRPr sz="3000">
              <a:solidFill>
                <a:srgbClr val="FFFF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Shape 376"/>
          <p:cNvSpPr/>
          <p:nvPr/>
        </p:nvSpPr>
        <p:spPr>
          <a:xfrm>
            <a:off x="386550" y="203750"/>
            <a:ext cx="8370900" cy="4751700"/>
          </a:xfrm>
          <a:prstGeom prst="rect">
            <a:avLst/>
          </a:prstGeom>
          <a:solidFill>
            <a:srgbClr val="49ACC5">
              <a:alpha val="49800"/>
            </a:srgbClr>
          </a:solidFill>
          <a:ln>
            <a:noFill/>
          </a:ln>
        </p:spPr>
        <p:txBody>
          <a:bodyPr anchorCtr="0" anchor="t" bIns="45000" lIns="90000" spcFirstLastPara="1" rIns="90000" wrap="square" tIns="45000">
            <a:noAutofit/>
          </a:bodyPr>
          <a:lstStyle/>
          <a:p>
            <a:pPr indent="0" lvl="0" marL="0" rtl="0">
              <a:lnSpc>
                <a:spcPct val="115000"/>
              </a:lnSpc>
              <a:spcBef>
                <a:spcPts val="0"/>
              </a:spcBef>
              <a:spcAft>
                <a:spcPts val="0"/>
              </a:spcAft>
              <a:buNone/>
            </a:pPr>
            <a:r>
              <a:rPr lang="en-US" sz="3000">
                <a:solidFill>
                  <a:srgbClr val="FFFFFF"/>
                </a:solidFill>
                <a:latin typeface="Times New Roman"/>
                <a:ea typeface="Times New Roman"/>
                <a:cs typeface="Times New Roman"/>
                <a:sym typeface="Times New Roman"/>
              </a:rPr>
              <a:t>FINAL PRESENTATION</a:t>
            </a:r>
            <a:endParaRPr sz="30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What issue do you plan to tackle?</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Why is this issue important to you?</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What SDG’s do you think it’s connected to?</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How will you address the problem?</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What outcome do you want?</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What steps will you take?</a:t>
            </a:r>
            <a:endParaRPr sz="3000">
              <a:solidFill>
                <a:srgbClr val="FFFFFF"/>
              </a:solidFill>
              <a:latin typeface="Times New Roman"/>
              <a:ea typeface="Times New Roman"/>
              <a:cs typeface="Times New Roman"/>
              <a:sym typeface="Times New Roman"/>
            </a:endParaRPr>
          </a:p>
          <a:p>
            <a:pPr indent="-419100" lvl="0" marL="457200" rtl="0">
              <a:lnSpc>
                <a:spcPct val="115000"/>
              </a:lnSpc>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How will you measure your success?</a:t>
            </a:r>
            <a:endParaRPr sz="3000">
              <a:solidFill>
                <a:srgbClr val="FFFFFF"/>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3000">
              <a:solidFill>
                <a:srgbClr val="FFFFFF"/>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t/>
            </a:r>
            <a:endParaRPr sz="3000">
              <a:solidFill>
                <a:srgbClr val="FFFFFF"/>
              </a:solidFill>
            </a:endParaRPr>
          </a:p>
          <a:p>
            <a:pPr indent="0" lvl="0" marL="0" marR="0" rtl="0" algn="ctr">
              <a:lnSpc>
                <a:spcPct val="100000"/>
              </a:lnSpc>
              <a:spcBef>
                <a:spcPts val="0"/>
              </a:spcBef>
              <a:spcAft>
                <a:spcPts val="0"/>
              </a:spcAft>
              <a:buNone/>
            </a:pPr>
            <a:r>
              <a:t/>
            </a:r>
            <a:endParaRPr sz="3000">
              <a:solidFill>
                <a:srgbClr val="FFFFFF"/>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Shape 381"/>
          <p:cNvSpPr txBox="1"/>
          <p:nvPr/>
        </p:nvSpPr>
        <p:spPr>
          <a:xfrm>
            <a:off x="67050" y="101950"/>
            <a:ext cx="9009900" cy="46716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US" sz="3000">
                <a:solidFill>
                  <a:srgbClr val="FFFFFF"/>
                </a:solidFill>
              </a:rPr>
              <a:t>Peace Designer </a:t>
            </a:r>
            <a:r>
              <a:rPr b="1" lang="en-US" sz="3000">
                <a:solidFill>
                  <a:srgbClr val="FFFFFF"/>
                </a:solidFill>
              </a:rPr>
              <a:t>Workshop Feedback</a:t>
            </a:r>
            <a:endParaRPr b="1" sz="3000">
              <a:solidFill>
                <a:srgbClr val="FFFFFF"/>
              </a:solidFill>
            </a:endParaRPr>
          </a:p>
          <a:p>
            <a:pPr indent="0" lvl="0" marL="0">
              <a:spcBef>
                <a:spcPts val="0"/>
              </a:spcBef>
              <a:spcAft>
                <a:spcPts val="0"/>
              </a:spcAft>
              <a:buNone/>
            </a:pPr>
            <a:r>
              <a:t/>
            </a:r>
            <a:endParaRPr sz="3600">
              <a:solidFill>
                <a:srgbClr val="FFFFFF"/>
              </a:solidFill>
            </a:endParaRPr>
          </a:p>
          <a:p>
            <a:pPr indent="0" lvl="0" marL="0">
              <a:spcBef>
                <a:spcPts val="0"/>
              </a:spcBef>
              <a:spcAft>
                <a:spcPts val="0"/>
              </a:spcAft>
              <a:buNone/>
            </a:pPr>
            <a:r>
              <a:t/>
            </a:r>
            <a:endParaRPr sz="3600">
              <a:solidFill>
                <a:srgbClr val="FFFFFF"/>
              </a:solidFill>
            </a:endParaRPr>
          </a:p>
          <a:p>
            <a:pPr indent="-419100" lvl="0" marL="457200" rtl="0">
              <a:spcBef>
                <a:spcPts val="0"/>
              </a:spcBef>
              <a:spcAft>
                <a:spcPts val="0"/>
              </a:spcAft>
              <a:buClr>
                <a:srgbClr val="FFFFFF"/>
              </a:buClr>
              <a:buSzPts val="3000"/>
              <a:buAutoNum type="arabicPeriod"/>
            </a:pPr>
            <a:r>
              <a:rPr lang="en-US" sz="3000">
                <a:solidFill>
                  <a:srgbClr val="FFFFFF"/>
                </a:solidFill>
              </a:rPr>
              <a:t>What did you like about the Peace Designer workshop?</a:t>
            </a:r>
            <a:endParaRPr sz="3000">
              <a:solidFill>
                <a:srgbClr val="FFFFFF"/>
              </a:solidFill>
            </a:endParaRPr>
          </a:p>
          <a:p>
            <a:pPr indent="-419100" lvl="0" marL="457200" rtl="0">
              <a:spcBef>
                <a:spcPts val="0"/>
              </a:spcBef>
              <a:spcAft>
                <a:spcPts val="0"/>
              </a:spcAft>
              <a:buClr>
                <a:srgbClr val="FFFFFF"/>
              </a:buClr>
              <a:buSzPts val="3000"/>
              <a:buAutoNum type="arabicPeriod"/>
            </a:pPr>
            <a:r>
              <a:rPr lang="en-US" sz="3000">
                <a:solidFill>
                  <a:srgbClr val="FFFFFF"/>
                </a:solidFill>
              </a:rPr>
              <a:t>What could be improved?</a:t>
            </a:r>
            <a:endParaRPr sz="3000">
              <a:solidFill>
                <a:srgbClr val="FFFFFF"/>
              </a:solidFill>
            </a:endParaRPr>
          </a:p>
          <a:p>
            <a:pPr indent="-419100" lvl="0" marL="457200" rtl="0">
              <a:spcBef>
                <a:spcPts val="0"/>
              </a:spcBef>
              <a:spcAft>
                <a:spcPts val="0"/>
              </a:spcAft>
              <a:buClr>
                <a:srgbClr val="FFFFFF"/>
              </a:buClr>
              <a:buSzPts val="3000"/>
              <a:buAutoNum type="arabicPeriod"/>
            </a:pPr>
            <a:r>
              <a:rPr lang="en-US" sz="3000">
                <a:solidFill>
                  <a:schemeClr val="lt1"/>
                </a:solidFill>
              </a:rPr>
              <a:t>What peace project are you excited to work on ?</a:t>
            </a:r>
            <a:endParaRPr sz="3000">
              <a:solidFill>
                <a:srgbClr val="FFFFFF"/>
              </a:solidFill>
            </a:endParaRPr>
          </a:p>
          <a:p>
            <a:pPr indent="-419100" lvl="0" marL="457200" rtl="0">
              <a:spcBef>
                <a:spcPts val="0"/>
              </a:spcBef>
              <a:spcAft>
                <a:spcPts val="0"/>
              </a:spcAft>
              <a:buClr>
                <a:srgbClr val="FFFFFF"/>
              </a:buClr>
              <a:buSzPts val="3000"/>
              <a:buAutoNum type="arabicPeriod"/>
            </a:pPr>
            <a:r>
              <a:rPr lang="en-US" sz="3000">
                <a:solidFill>
                  <a:srgbClr val="FFFFFF"/>
                </a:solidFill>
              </a:rPr>
              <a:t>On a scale of 1-5 (5 great, 1 terrible) how would you rate your experience</a:t>
            </a:r>
            <a:endParaRPr sz="3000">
              <a:solidFill>
                <a:srgbClr val="FFFFFF"/>
              </a:solidFill>
            </a:endParaRPr>
          </a:p>
          <a:p>
            <a:pPr indent="-419100" lvl="0" marL="457200">
              <a:spcBef>
                <a:spcPts val="0"/>
              </a:spcBef>
              <a:spcAft>
                <a:spcPts val="0"/>
              </a:spcAft>
              <a:buClr>
                <a:srgbClr val="FFFFFF"/>
              </a:buClr>
              <a:buSzPts val="3000"/>
              <a:buAutoNum type="arabicPeriod"/>
            </a:pPr>
            <a:r>
              <a:rPr lang="en-US" sz="3000">
                <a:solidFill>
                  <a:srgbClr val="FFFFFF"/>
                </a:solidFill>
              </a:rPr>
              <a:t>Additional comments</a:t>
            </a:r>
            <a:endParaRPr sz="3000">
              <a:solidFill>
                <a:srgbClr val="FFFFFF"/>
              </a:solidFill>
            </a:endParaRPr>
          </a:p>
          <a:p>
            <a:pPr indent="0" lvl="0" marL="0">
              <a:spcBef>
                <a:spcPts val="0"/>
              </a:spcBef>
              <a:spcAft>
                <a:spcPts val="0"/>
              </a:spcAft>
              <a:buNone/>
            </a:pPr>
            <a:r>
              <a:t/>
            </a:r>
            <a:endParaRPr sz="3600">
              <a:solidFill>
                <a:srgbClr val="FFFFFF"/>
              </a:solidFill>
            </a:endParaRPr>
          </a:p>
          <a:p>
            <a:pPr indent="0" lvl="0" marL="0">
              <a:spcBef>
                <a:spcPts val="0"/>
              </a:spcBef>
              <a:spcAft>
                <a:spcPts val="0"/>
              </a:spcAft>
              <a:buNone/>
            </a:pPr>
            <a:r>
              <a:t/>
            </a:r>
            <a:endParaRPr sz="3600">
              <a:solidFill>
                <a:srgbClr val="FFFFFF"/>
              </a:solidFill>
            </a:endParaRPr>
          </a:p>
          <a:p>
            <a:pPr indent="0" lvl="0" marL="0">
              <a:spcBef>
                <a:spcPts val="0"/>
              </a:spcBef>
              <a:spcAft>
                <a:spcPts val="0"/>
              </a:spcAft>
              <a:buNone/>
            </a:pPr>
            <a:r>
              <a:t/>
            </a:r>
            <a:endParaRPr sz="3000"/>
          </a:p>
          <a:p>
            <a:pPr indent="0" lvl="0" marL="0">
              <a:spcBef>
                <a:spcPts val="0"/>
              </a:spcBef>
              <a:spcAft>
                <a:spcPts val="0"/>
              </a:spcAft>
              <a:buNone/>
            </a:pPr>
            <a:r>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